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9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58" r:id="rId9"/>
    <p:sldId id="267" r:id="rId10"/>
    <p:sldId id="269" r:id="rId11"/>
    <p:sldId id="270" r:id="rId12"/>
    <p:sldId id="271" r:id="rId13"/>
    <p:sldId id="273" r:id="rId14"/>
    <p:sldId id="268" r:id="rId15"/>
    <p:sldId id="277" r:id="rId16"/>
    <p:sldId id="275" r:id="rId17"/>
    <p:sldId id="276" r:id="rId18"/>
    <p:sldId id="272" r:id="rId19"/>
    <p:sldId id="278" r:id="rId20"/>
    <p:sldId id="280" r:id="rId21"/>
    <p:sldId id="282" r:id="rId22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–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A107856-5554-42FB-B03E-39F5DBC370BA}" styleName="Medium Style 4 –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5BE263C-DBD7-4A20-BB59-AAB30ACAA65A}" styleName="Medium Style 3 –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6208"/>
  </p:normalViewPr>
  <p:slideViewPr>
    <p:cSldViewPr snapToGrid="0" snapToObjects="1">
      <p:cViewPr>
        <p:scale>
          <a:sx n="95" d="100"/>
          <a:sy n="95" d="100"/>
        </p:scale>
        <p:origin x="1160" y="3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9B173D-BDE1-334A-A54B-AB7416F088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A8520C-8460-0D42-86C9-D0794A4B3E8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85B03-F712-974C-A1D8-1F9A468F5B60}" type="datetimeFigureOut">
              <a:rPr lang="en-US" smtClean="0"/>
              <a:t>6/16/23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5F3C87-CBF7-CC4C-8F0D-1EB8B06357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DA787-5DE4-CD4A-B75E-AC89ED789C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074958-CA5E-0C46-B182-67DF590DF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699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33EF3F-35E2-3B43-BF81-CFC248C52316}" type="datetimeFigureOut">
              <a:rPr lang="en-US" smtClean="0"/>
              <a:t>6/16/23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C03F89-1949-E64B-AC42-D3BE5974B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65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CL Branding background">
            <a:extLst>
              <a:ext uri="{FF2B5EF4-FFF2-40B4-BE49-F238E27FC236}">
                <a16:creationId xmlns:a16="http://schemas.microsoft.com/office/drawing/2014/main" id="{EA4C8DDC-D29E-5E43-9BC2-FD84B2117884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UCL Brand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25" cy="1341123"/>
          </a:xfrm>
          <a:prstGeom prst="rect">
            <a:avLst/>
          </a:prstGeom>
        </p:spPr>
      </p:pic>
      <p:sp>
        <p:nvSpPr>
          <p:cNvPr id="13" name="Faculty, Department title">
            <a:extLst>
              <a:ext uri="{FF2B5EF4-FFF2-40B4-BE49-F238E27FC236}">
                <a16:creationId xmlns:a16="http://schemas.microsoft.com/office/drawing/2014/main" id="{7B844C1D-C9E2-A040-B3FD-0E3861E051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  <a:endParaRPr lang="en-US" dirty="0"/>
          </a:p>
        </p:txBody>
      </p:sp>
      <p:sp>
        <p:nvSpPr>
          <p:cNvPr id="9" name="Main image" descr="Image">
            <a:extLst>
              <a:ext uri="{FF2B5EF4-FFF2-40B4-BE49-F238E27FC236}">
                <a16:creationId xmlns:a16="http://schemas.microsoft.com/office/drawing/2014/main" id="{FD55159A-63D1-334F-B344-448B05BC84B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440000"/>
            <a:ext cx="12192000" cy="5421086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Main Headline" descr="Headline">
            <a:extLst>
              <a:ext uri="{FF2B5EF4-FFF2-40B4-BE49-F238E27FC236}">
                <a16:creationId xmlns:a16="http://schemas.microsoft.com/office/drawing/2014/main" id="{6D1BEB54-27B8-4348-8671-D93B41DC5E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549105"/>
            <a:ext cx="7560000" cy="2340000"/>
          </a:xfrm>
          <a:solidFill>
            <a:srgbClr val="FFFFFF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</a:t>
            </a:r>
            <a:br>
              <a:rPr lang="en-US" dirty="0"/>
            </a:br>
            <a:r>
              <a:rPr lang="en-US" dirty="0"/>
              <a:t>Arial 44pt bold</a:t>
            </a:r>
          </a:p>
        </p:txBody>
      </p:sp>
    </p:spTree>
    <p:extLst>
      <p:ext uri="{BB962C8B-B14F-4D97-AF65-F5344CB8AC3E}">
        <p14:creationId xmlns:p14="http://schemas.microsoft.com/office/powerpoint/2010/main" val="2079837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7" name="Text" descr="Text">
            <a:extLst>
              <a:ext uri="{FF2B5EF4-FFF2-40B4-BE49-F238E27FC236}">
                <a16:creationId xmlns:a16="http://schemas.microsoft.com/office/drawing/2014/main" id="{2D2A157B-B06B-5E44-8987-B8F38A7435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5399088" cy="3600000"/>
          </a:xfrm>
        </p:spPr>
        <p:txBody>
          <a:bodyPr/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/>
            </a:lvl1pPr>
            <a:lvl2pPr marL="222250" indent="-222250">
              <a:buFont typeface="Arial" panose="020B0604020202020204" pitchFamily="34" charset="0"/>
              <a:buChar char="•"/>
              <a:tabLst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35F69D9D-B78C-6D4D-8B1E-AB31E336A5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0000" y="2412000"/>
            <a:ext cx="5399088" cy="3600000"/>
          </a:xfrm>
        </p:spPr>
        <p:txBody>
          <a:bodyPr/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/>
            </a:lvl1pPr>
            <a:lvl2pPr marL="222250" indent="-222250">
              <a:buFont typeface="Arial" panose="020B0604020202020204" pitchFamily="34" charset="0"/>
              <a:buChar char="•"/>
              <a:tabLst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6/16/23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627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CL 3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8" name="Text" descr="Text">
            <a:extLst>
              <a:ext uri="{FF2B5EF4-FFF2-40B4-BE49-F238E27FC236}">
                <a16:creationId xmlns:a16="http://schemas.microsoft.com/office/drawing/2014/main" id="{83D66963-CB2B-4B4F-BCF3-CFD7FD192F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3420000" cy="3600000"/>
          </a:xfrm>
        </p:spPr>
        <p:txBody>
          <a:bodyPr/>
          <a:lstStyle>
            <a:lvl1pPr marL="11112" indent="0">
              <a:buNone/>
              <a:defRPr sz="1800"/>
            </a:lvl1pPr>
            <a:lvl3pPr marL="180975" indent="-171450">
              <a:buFont typeface="Arial" panose="020B0604020202020204" pitchFamily="34" charset="0"/>
              <a:buChar char="•"/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F7085F07-56B0-4443-841E-837562823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20000" y="2412000"/>
            <a:ext cx="3420000" cy="3600000"/>
          </a:xfrm>
        </p:spPr>
        <p:txBody>
          <a:bodyPr/>
          <a:lstStyle>
            <a:lvl1pPr marL="11112" indent="0">
              <a:buNone/>
              <a:defRPr sz="1800"/>
            </a:lvl1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BB07EA65-C349-F04B-BF09-CC2483489C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0000" y="2412000"/>
            <a:ext cx="3420000" cy="3600000"/>
          </a:xfrm>
        </p:spPr>
        <p:txBody>
          <a:bodyPr/>
          <a:lstStyle>
            <a:lvl1pPr marL="11112" indent="0">
              <a:buNone/>
              <a:defRPr sz="1800"/>
            </a:lvl1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6/16/23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7744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4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15" name="Text" descr="Text">
            <a:extLst>
              <a:ext uri="{FF2B5EF4-FFF2-40B4-BE49-F238E27FC236}">
                <a16:creationId xmlns:a16="http://schemas.microsoft.com/office/drawing/2014/main" id="{23293D9A-92DE-2745-A551-12503D5B38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F11753E1-8533-844D-B406-655C6C9330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87688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562D057E-84DA-844C-8F30-A88C629E1DF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68008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" descr="Text">
            <a:extLst>
              <a:ext uri="{FF2B5EF4-FFF2-40B4-BE49-F238E27FC236}">
                <a16:creationId xmlns:a16="http://schemas.microsoft.com/office/drawing/2014/main" id="{3FA6CE8B-790A-C44A-B1D0-DA5AC754A4F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048328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6/16/23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3344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4 column colour pan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in Headline" descr="Headline">
            <a:extLst>
              <a:ext uri="{FF2B5EF4-FFF2-40B4-BE49-F238E27FC236}">
                <a16:creationId xmlns:a16="http://schemas.microsoft.com/office/drawing/2014/main" id="{5CB62203-BCF9-3241-9684-0F4402446F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900000"/>
            <a:ext cx="2610000" cy="5220000"/>
          </a:xfrm>
          <a:solidFill>
            <a:schemeClr val="bg2"/>
          </a:solidFill>
        </p:spPr>
        <p:txBody>
          <a:bodyPr lIns="180000" tIns="180000" rIns="180000" bIns="180000"/>
          <a:lstStyle>
            <a:lvl1pPr marL="11112" indent="0">
              <a:buNone/>
              <a:defRPr/>
            </a:lvl1pPr>
            <a:lvl2pPr>
              <a:buFontTx/>
              <a:buNone/>
              <a:defRPr/>
            </a:lvl2pPr>
          </a:lstStyle>
          <a:p>
            <a:pPr lvl="0"/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8" name="background">
            <a:extLst>
              <a:ext uri="{FF2B5EF4-FFF2-40B4-BE49-F238E27FC236}">
                <a16:creationId xmlns:a16="http://schemas.microsoft.com/office/drawing/2014/main" id="{E0051C4D-5840-9846-A6CC-052B1F915D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86800" y="900000"/>
            <a:ext cx="2610000" cy="5220000"/>
          </a:xfrm>
          <a:solidFill>
            <a:schemeClr val="bg2"/>
          </a:solidFill>
        </p:spPr>
        <p:txBody>
          <a:bodyPr lIns="180000" tIns="180000" rIns="180000" bIns="180000"/>
          <a:lstStyle>
            <a:lvl1pPr marL="11112" indent="0">
              <a:buNone/>
              <a:defRPr/>
            </a:lvl1pPr>
            <a:lvl2pPr>
              <a:buFontTx/>
              <a:buNone/>
              <a:defRPr/>
            </a:lvl2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pic>
        <p:nvPicPr>
          <p:cNvPr id="19" name="Picture" descr="Image">
            <a:extLst>
              <a:ext uri="{FF2B5EF4-FFF2-40B4-BE49-F238E27FC236}">
                <a16:creationId xmlns:a16="http://schemas.microsoft.com/office/drawing/2014/main" id="{7D295661-D9DD-8D43-9041-6814DE8FF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05624" y="1290917"/>
            <a:ext cx="1328200" cy="1557617"/>
          </a:xfrm>
          <a:prstGeom prst="rect">
            <a:avLst/>
          </a:prstGeom>
        </p:spPr>
      </p:pic>
      <p:sp>
        <p:nvSpPr>
          <p:cNvPr id="13" name="Text" descr="Text">
            <a:extLst>
              <a:ext uri="{FF2B5EF4-FFF2-40B4-BE49-F238E27FC236}">
                <a16:creationId xmlns:a16="http://schemas.microsoft.com/office/drawing/2014/main" id="{73CED3B5-33C7-894B-9D58-FC396998F4D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3712" y="3073400"/>
            <a:ext cx="2222500" cy="3022600"/>
          </a:xfrm>
        </p:spPr>
        <p:txBody>
          <a:bodyPr/>
          <a:lstStyle>
            <a:lvl1pPr>
              <a:defRPr sz="1800"/>
            </a:lvl1pPr>
            <a:lvl2pPr algn="l">
              <a:defRPr sz="1800"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background">
            <a:extLst>
              <a:ext uri="{FF2B5EF4-FFF2-40B4-BE49-F238E27FC236}">
                <a16:creationId xmlns:a16="http://schemas.microsoft.com/office/drawing/2014/main" id="{E69AB749-3152-6149-94E2-0485941817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8800" y="900000"/>
            <a:ext cx="2610000" cy="5220000"/>
          </a:xfrm>
          <a:solidFill>
            <a:schemeClr val="bg2"/>
          </a:solidFill>
        </p:spPr>
        <p:txBody>
          <a:bodyPr lIns="180000" tIns="180000" rIns="180000" bIns="180000"/>
          <a:lstStyle>
            <a:lvl1pPr marL="11112" indent="0">
              <a:buNone/>
              <a:defRPr/>
            </a:lvl1pPr>
            <a:lvl2pPr>
              <a:buFontTx/>
              <a:buNone/>
              <a:defRPr/>
            </a:lvl2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pic>
        <p:nvPicPr>
          <p:cNvPr id="21" name="Picture" descr="Image">
            <a:extLst>
              <a:ext uri="{FF2B5EF4-FFF2-40B4-BE49-F238E27FC236}">
                <a16:creationId xmlns:a16="http://schemas.microsoft.com/office/drawing/2014/main" id="{34669171-BF23-B54C-8D3F-B1C89E122C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60096" y="1292400"/>
            <a:ext cx="1328200" cy="1557617"/>
          </a:xfrm>
          <a:prstGeom prst="rect">
            <a:avLst/>
          </a:prstGeom>
        </p:spPr>
      </p:pic>
      <p:sp>
        <p:nvSpPr>
          <p:cNvPr id="14" name="Text" descr="Text">
            <a:extLst>
              <a:ext uri="{FF2B5EF4-FFF2-40B4-BE49-F238E27FC236}">
                <a16:creationId xmlns:a16="http://schemas.microsoft.com/office/drawing/2014/main" id="{87F3A240-3369-0145-B540-5A60FA0848E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56040" y="3073400"/>
            <a:ext cx="2222500" cy="3022600"/>
          </a:xfrm>
        </p:spPr>
        <p:txBody>
          <a:bodyPr/>
          <a:lstStyle>
            <a:lvl1pPr>
              <a:defRPr sz="1800"/>
            </a:lvl1pPr>
            <a:lvl2pPr algn="l">
              <a:defRPr sz="1800"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background">
            <a:extLst>
              <a:ext uri="{FF2B5EF4-FFF2-40B4-BE49-F238E27FC236}">
                <a16:creationId xmlns:a16="http://schemas.microsoft.com/office/drawing/2014/main" id="{F708712F-D0E9-B94A-A9B7-F258F0F10A7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90800" y="900000"/>
            <a:ext cx="2610000" cy="5220000"/>
          </a:xfrm>
          <a:solidFill>
            <a:schemeClr val="bg2"/>
          </a:solidFill>
        </p:spPr>
        <p:txBody>
          <a:bodyPr lIns="180000" tIns="180000" rIns="180000" bIns="180000"/>
          <a:lstStyle>
            <a:lvl1pPr marL="11112" indent="0">
              <a:buNone/>
              <a:defRPr/>
            </a:lvl1pPr>
            <a:lvl2pPr>
              <a:buFontTx/>
              <a:buNone/>
              <a:defRPr/>
            </a:lvl2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pic>
        <p:nvPicPr>
          <p:cNvPr id="22" name="Picture" descr="Image">
            <a:extLst>
              <a:ext uri="{FF2B5EF4-FFF2-40B4-BE49-F238E27FC236}">
                <a16:creationId xmlns:a16="http://schemas.microsoft.com/office/drawing/2014/main" id="{8073F21E-F4EF-B246-B7E8-4FA799EC37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0416" y="1290917"/>
            <a:ext cx="1328200" cy="1557617"/>
          </a:xfrm>
          <a:prstGeom prst="rect">
            <a:avLst/>
          </a:prstGeom>
        </p:spPr>
      </p:pic>
      <p:sp>
        <p:nvSpPr>
          <p:cNvPr id="16" name="Text" descr="Text">
            <a:extLst>
              <a:ext uri="{FF2B5EF4-FFF2-40B4-BE49-F238E27FC236}">
                <a16:creationId xmlns:a16="http://schemas.microsoft.com/office/drawing/2014/main" id="{5387EEB0-9F43-E241-9EDB-010FB36582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408368" y="3068960"/>
            <a:ext cx="2222500" cy="3022600"/>
          </a:xfrm>
        </p:spPr>
        <p:txBody>
          <a:bodyPr/>
          <a:lstStyle>
            <a:lvl1pPr>
              <a:defRPr sz="1800"/>
            </a:lvl1pPr>
            <a:lvl2pPr algn="l">
              <a:defRPr sz="1800"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73E51-46F8-B446-A241-A5395388A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6/16/23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BCFD4B-BF38-E841-868E-C9F3BBC72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688DCC-68B7-D349-B50E-BEE3CC1D8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836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wo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5400000" cy="2325802"/>
          </a:xfrm>
        </p:spPr>
        <p:txBody>
          <a:bodyPr/>
          <a:lstStyle>
            <a:lvl1pPr>
              <a:defRPr sz="3600" b="0"/>
            </a:lvl1pPr>
          </a:lstStyle>
          <a:p>
            <a:pPr lvl="0"/>
            <a:r>
              <a:rPr lang="en-GB" dirty="0"/>
              <a:t>Heading</a:t>
            </a:r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96CC15FA-5D3D-604E-8882-80A2838906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3618500"/>
            <a:ext cx="5399088" cy="2617200"/>
          </a:xfrm>
        </p:spPr>
        <p:txBody>
          <a:bodyPr/>
          <a:lstStyle>
            <a:lvl1pPr marL="180975" marR="0" indent="-18097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" descr="Image">
            <a:extLst>
              <a:ext uri="{FF2B5EF4-FFF2-40B4-BE49-F238E27FC236}">
                <a16:creationId xmlns:a16="http://schemas.microsoft.com/office/drawing/2014/main" id="{C443FA27-F0DB-1840-998D-206100BED38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940000" y="900000"/>
            <a:ext cx="5400000" cy="5344683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6/16/23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215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hree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" descr="Image">
            <a:extLst>
              <a:ext uri="{FF2B5EF4-FFF2-40B4-BE49-F238E27FC236}">
                <a16:creationId xmlns:a16="http://schemas.microsoft.com/office/drawing/2014/main" id="{935F83AB-29A1-EF49-B6EC-5214A87545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60000" y="900000"/>
            <a:ext cx="3420000" cy="2880000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8" name="Text" descr="Text">
            <a:extLst>
              <a:ext uri="{FF2B5EF4-FFF2-40B4-BE49-F238E27FC236}">
                <a16:creationId xmlns:a16="http://schemas.microsoft.com/office/drawing/2014/main" id="{83D66963-CB2B-4B4F-BCF3-CFD7FD192F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4017600"/>
            <a:ext cx="3420000" cy="2304000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" descr="Image">
            <a:extLst>
              <a:ext uri="{FF2B5EF4-FFF2-40B4-BE49-F238E27FC236}">
                <a16:creationId xmlns:a16="http://schemas.microsoft.com/office/drawing/2014/main" id="{E95E3DE4-2C02-DF4D-871A-130A912A3EB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5800" y="900000"/>
            <a:ext cx="3420000" cy="2880000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F7085F07-56B0-4443-841E-837562823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20000" y="4017600"/>
            <a:ext cx="3420000" cy="2304000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Picture" descr="Image">
            <a:extLst>
              <a:ext uri="{FF2B5EF4-FFF2-40B4-BE49-F238E27FC236}">
                <a16:creationId xmlns:a16="http://schemas.microsoft.com/office/drawing/2014/main" id="{08A0AD7D-724B-E44B-89BE-D93B46E6BC8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56240" y="900000"/>
            <a:ext cx="3420000" cy="2880000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BB07EA65-C349-F04B-BF09-CC2483489C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0218" y="4017600"/>
            <a:ext cx="3420000" cy="2304000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6/16/23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585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11" name="Table" descr="Text / Table">
            <a:extLst>
              <a:ext uri="{FF2B5EF4-FFF2-40B4-BE49-F238E27FC236}">
                <a16:creationId xmlns:a16="http://schemas.microsoft.com/office/drawing/2014/main" id="{4DEFD8C9-6C2B-9C49-9F6F-5A35A2B747AF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360363" y="2286001"/>
            <a:ext cx="11553825" cy="4073524"/>
          </a:xfrm>
        </p:spPr>
        <p:txBody>
          <a:bodyPr/>
          <a:lstStyle/>
          <a:p>
            <a:r>
              <a:rPr lang="en-GB" dirty="0"/>
              <a:t>Click to add table</a:t>
            </a:r>
            <a:endParaRPr lang="en-US" dirty="0"/>
          </a:p>
        </p:txBody>
      </p:sp>
      <p:sp>
        <p:nvSpPr>
          <p:cNvPr id="8" name="Text">
            <a:extLst>
              <a:ext uri="{FF2B5EF4-FFF2-40B4-BE49-F238E27FC236}">
                <a16:creationId xmlns:a16="http://schemas.microsoft.com/office/drawing/2014/main" id="{D31E44D0-02C4-914B-B5F4-F5B0F5862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366454" y="2414430"/>
            <a:ext cx="2557322" cy="2623913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6/16/23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0635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CL 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7" name="Table" descr="Text / Table">
            <a:extLst>
              <a:ext uri="{FF2B5EF4-FFF2-40B4-BE49-F238E27FC236}">
                <a16:creationId xmlns:a16="http://schemas.microsoft.com/office/drawing/2014/main" id="{01422A73-1E05-8B44-93EA-70AD3FCEEC9E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360363" y="2286001"/>
            <a:ext cx="11553825" cy="4073524"/>
          </a:xfrm>
        </p:spPr>
        <p:txBody>
          <a:bodyPr/>
          <a:lstStyle/>
          <a:p>
            <a:r>
              <a:rPr lang="en-GB" dirty="0"/>
              <a:t>Click to add table</a:t>
            </a:r>
            <a:endParaRPr lang="en-US" dirty="0"/>
          </a:p>
        </p:txBody>
      </p:sp>
      <p:sp>
        <p:nvSpPr>
          <p:cNvPr id="9" name="Text">
            <a:extLst>
              <a:ext uri="{FF2B5EF4-FFF2-40B4-BE49-F238E27FC236}">
                <a16:creationId xmlns:a16="http://schemas.microsoft.com/office/drawing/2014/main" id="{AD015BAE-CDFB-0848-8398-8E01CAEBAA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3451091"/>
            <a:ext cx="2610000" cy="2894291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6/16/23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7062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CL Contact 2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GB" dirty="0"/>
              <a:t>Useful links &amp; contact details</a:t>
            </a:r>
            <a:endParaRPr lang="en-US" dirty="0"/>
          </a:p>
        </p:txBody>
      </p:sp>
      <p:sp>
        <p:nvSpPr>
          <p:cNvPr id="21" name="Text" descr="Text">
            <a:extLst>
              <a:ext uri="{FF2B5EF4-FFF2-40B4-BE49-F238E27FC236}">
                <a16:creationId xmlns:a16="http://schemas.microsoft.com/office/drawing/2014/main" id="{82579D70-1A08-DC42-8CE8-ACA8360A7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5399088" cy="3600000"/>
          </a:xfrm>
        </p:spPr>
        <p:txBody>
          <a:bodyPr/>
          <a:lstStyle>
            <a:lvl1pPr marL="180975" indent="-169863">
              <a:tabLst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" descr="Text">
            <a:extLst>
              <a:ext uri="{FF2B5EF4-FFF2-40B4-BE49-F238E27FC236}">
                <a16:creationId xmlns:a16="http://schemas.microsoft.com/office/drawing/2014/main" id="{82B359B7-CB0C-544C-88EE-891FC732EE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40000" y="2412000"/>
            <a:ext cx="5399088" cy="3600000"/>
          </a:xfrm>
        </p:spPr>
        <p:txBody>
          <a:bodyPr/>
          <a:lstStyle>
            <a:lvl1pPr marL="180975" indent="-169863">
              <a:tabLst/>
              <a:defRPr sz="2400">
                <a:latin typeface="+mn-lt"/>
              </a:defRPr>
            </a:lvl1pPr>
          </a:lstStyle>
          <a:p>
            <a:pPr lvl="0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6/16/23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331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ackground">
            <a:extLst>
              <a:ext uri="{FF2B5EF4-FFF2-40B4-BE49-F238E27FC236}">
                <a16:creationId xmlns:a16="http://schemas.microsoft.com/office/drawing/2014/main" id="{7E0FC6D2-4499-5C4C-8C93-C7590708B796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UCL Brand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25" cy="1341123"/>
          </a:xfrm>
          <a:prstGeom prst="rect">
            <a:avLst/>
          </a:prstGeom>
        </p:spPr>
      </p:pic>
      <p:sp>
        <p:nvSpPr>
          <p:cNvPr id="19" name="Department name">
            <a:extLst>
              <a:ext uri="{FF2B5EF4-FFF2-40B4-BE49-F238E27FC236}">
                <a16:creationId xmlns:a16="http://schemas.microsoft.com/office/drawing/2014/main" id="{879D505D-1EAF-D546-930D-5691672765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  <a:endParaRPr lang="en-US" dirty="0"/>
          </a:p>
        </p:txBody>
      </p:sp>
      <p:sp>
        <p:nvSpPr>
          <p:cNvPr id="11" name="Picture" descr="Image">
            <a:extLst>
              <a:ext uri="{FF2B5EF4-FFF2-40B4-BE49-F238E27FC236}">
                <a16:creationId xmlns:a16="http://schemas.microsoft.com/office/drawing/2014/main" id="{D7C34FC0-F8B1-D041-9578-733D7F3C687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440000"/>
            <a:ext cx="12192000" cy="5421086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Main Headline" descr="Headline">
            <a:extLst>
              <a:ext uri="{FF2B5EF4-FFF2-40B4-BE49-F238E27FC236}">
                <a16:creationId xmlns:a16="http://schemas.microsoft.com/office/drawing/2014/main" id="{5F848594-69CD-DA4E-BB25-23F671A7C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549105"/>
            <a:ext cx="7560000" cy="2340000"/>
          </a:xfrm>
          <a:solidFill>
            <a:srgbClr val="FFFFFF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</a:t>
            </a:r>
            <a:br>
              <a:rPr lang="en-US" dirty="0"/>
            </a:br>
            <a:r>
              <a:rPr lang="en-US" dirty="0"/>
              <a:t>Arial 44pt bold</a:t>
            </a:r>
          </a:p>
        </p:txBody>
      </p:sp>
      <p:sp>
        <p:nvSpPr>
          <p:cNvPr id="5" name="Sub Heading" descr="Sub heading">
            <a:extLst>
              <a:ext uri="{FF2B5EF4-FFF2-40B4-BE49-F238E27FC236}">
                <a16:creationId xmlns:a16="http://schemas.microsoft.com/office/drawing/2014/main" id="{D5AB2EC5-97D3-8D44-BB0B-9125E87D1F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999" y="3239999"/>
            <a:ext cx="6840000" cy="651777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369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slide 2 - single line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FD8CE85-9178-344E-BC9E-19B545ECA60C}"/>
              </a:ext>
            </a:extLst>
          </p:cNvPr>
          <p:cNvSpPr/>
          <p:nvPr userDrawn="1"/>
        </p:nvSpPr>
        <p:spPr>
          <a:xfrm>
            <a:off x="0" y="-1"/>
            <a:ext cx="12192000" cy="25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UCL Brand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25" cy="1341123"/>
          </a:xfrm>
          <a:prstGeom prst="rect">
            <a:avLst/>
          </a:prstGeom>
        </p:spPr>
      </p:pic>
      <p:sp>
        <p:nvSpPr>
          <p:cNvPr id="19" name="Department name">
            <a:extLst>
              <a:ext uri="{FF2B5EF4-FFF2-40B4-BE49-F238E27FC236}">
                <a16:creationId xmlns:a16="http://schemas.microsoft.com/office/drawing/2014/main" id="{879D505D-1EAF-D546-930D-5691672765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  <a:endParaRPr lang="en-US" dirty="0"/>
          </a:p>
        </p:txBody>
      </p:sp>
      <p:sp>
        <p:nvSpPr>
          <p:cNvPr id="10" name="Main Headline" descr="Headline">
            <a:extLst>
              <a:ext uri="{FF2B5EF4-FFF2-40B4-BE49-F238E27FC236}">
                <a16:creationId xmlns:a16="http://schemas.microsoft.com/office/drawing/2014/main" id="{14916FEE-2CA1-274A-AB9A-27AE550ED61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360000" y="1620000"/>
            <a:ext cx="10800690" cy="816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headline, Arial 44pt bold</a:t>
            </a:r>
            <a:br>
              <a:rPr lang="en-US" dirty="0"/>
            </a:br>
            <a:endParaRPr lang="en-US" altLang="en-US" dirty="0"/>
          </a:p>
        </p:txBody>
      </p:sp>
      <p:sp>
        <p:nvSpPr>
          <p:cNvPr id="11" name="Picture " descr="Image">
            <a:extLst>
              <a:ext uri="{FF2B5EF4-FFF2-40B4-BE49-F238E27FC236}">
                <a16:creationId xmlns:a16="http://schemas.microsoft.com/office/drawing/2014/main" id="{7AAB61C2-2ECC-1549-9211-9297F9B818D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2505456"/>
            <a:ext cx="12192000" cy="4352544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69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- Double line 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271759B8-0ABB-3643-884B-0A918443C549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UCL Brand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25" cy="1341123"/>
          </a:xfrm>
          <a:prstGeom prst="rect">
            <a:avLst/>
          </a:prstGeom>
        </p:spPr>
      </p:pic>
      <p:sp>
        <p:nvSpPr>
          <p:cNvPr id="19" name="Department name">
            <a:extLst>
              <a:ext uri="{FF2B5EF4-FFF2-40B4-BE49-F238E27FC236}">
                <a16:creationId xmlns:a16="http://schemas.microsoft.com/office/drawing/2014/main" id="{879D505D-1EAF-D546-930D-5691672765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  <a:endParaRPr lang="en-US" dirty="0"/>
          </a:p>
        </p:txBody>
      </p:sp>
      <p:sp>
        <p:nvSpPr>
          <p:cNvPr id="2" name="Background">
            <a:extLst>
              <a:ext uri="{FF2B5EF4-FFF2-40B4-BE49-F238E27FC236}">
                <a16:creationId xmlns:a16="http://schemas.microsoft.com/office/drawing/2014/main" id="{8FD8CE85-9178-344E-BC9E-19B545ECA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440000"/>
            <a:ext cx="12192000" cy="167926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ain Headline" descr="Headline">
            <a:extLst>
              <a:ext uri="{FF2B5EF4-FFF2-40B4-BE49-F238E27FC236}">
                <a16:creationId xmlns:a16="http://schemas.microsoft.com/office/drawing/2014/main" id="{0AFC6B55-24BD-7545-82A9-DD37164DF15B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360000" y="1620000"/>
            <a:ext cx="10800690" cy="13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headline, Arial 44pt bold</a:t>
            </a:r>
            <a:br>
              <a:rPr lang="en-US" dirty="0"/>
            </a:br>
            <a:endParaRPr lang="en-US" altLang="en-US" dirty="0"/>
          </a:p>
        </p:txBody>
      </p:sp>
      <p:sp>
        <p:nvSpPr>
          <p:cNvPr id="10" name="Sub Heading" descr="Sub heading">
            <a:extLst>
              <a:ext uri="{FF2B5EF4-FFF2-40B4-BE49-F238E27FC236}">
                <a16:creationId xmlns:a16="http://schemas.microsoft.com/office/drawing/2014/main" id="{790EF792-5BFA-7942-944E-20B5F5BA61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999" y="3420000"/>
            <a:ext cx="9000000" cy="1908000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6255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 - Double line -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ackground">
            <a:extLst>
              <a:ext uri="{FF2B5EF4-FFF2-40B4-BE49-F238E27FC236}">
                <a16:creationId xmlns:a16="http://schemas.microsoft.com/office/drawing/2014/main" id="{59606069-DCB2-E341-97E0-98600856E2E5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UCL Brand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25" cy="1341123"/>
          </a:xfrm>
          <a:prstGeom prst="rect">
            <a:avLst/>
          </a:prstGeom>
        </p:spPr>
      </p:pic>
      <p:sp>
        <p:nvSpPr>
          <p:cNvPr id="19" name="Department name">
            <a:extLst>
              <a:ext uri="{FF2B5EF4-FFF2-40B4-BE49-F238E27FC236}">
                <a16:creationId xmlns:a16="http://schemas.microsoft.com/office/drawing/2014/main" id="{879D505D-1EAF-D546-930D-5691672765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  <a:endParaRPr lang="en-US" dirty="0"/>
          </a:p>
        </p:txBody>
      </p:sp>
      <p:sp>
        <p:nvSpPr>
          <p:cNvPr id="12" name="Picture" descr="Image">
            <a:extLst>
              <a:ext uri="{FF2B5EF4-FFF2-40B4-BE49-F238E27FC236}">
                <a16:creationId xmlns:a16="http://schemas.microsoft.com/office/drawing/2014/main" id="{A724F846-9E16-0743-9A5C-ED2946248F5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436914"/>
            <a:ext cx="12192000" cy="1682804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2" name="Background">
            <a:extLst>
              <a:ext uri="{FF2B5EF4-FFF2-40B4-BE49-F238E27FC236}">
                <a16:creationId xmlns:a16="http://schemas.microsoft.com/office/drawing/2014/main" id="{8FD8CE85-9178-344E-BC9E-19B545ECA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0" y="3122579"/>
            <a:ext cx="12192000" cy="37354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ain Headline" descr="Headline">
            <a:extLst>
              <a:ext uri="{FF2B5EF4-FFF2-40B4-BE49-F238E27FC236}">
                <a16:creationId xmlns:a16="http://schemas.microsoft.com/office/drawing/2014/main" id="{F393605F-7BBC-284E-8DAE-0B5B84113824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360000" y="3470479"/>
            <a:ext cx="10800690" cy="13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headline, Arial 44pt bold</a:t>
            </a:r>
            <a:br>
              <a:rPr lang="en-US" dirty="0"/>
            </a:br>
            <a:endParaRPr lang="en-US" altLang="en-US" dirty="0"/>
          </a:p>
        </p:txBody>
      </p:sp>
      <p:sp>
        <p:nvSpPr>
          <p:cNvPr id="10" name="Sub Heading" descr="Sub heading">
            <a:extLst>
              <a:ext uri="{FF2B5EF4-FFF2-40B4-BE49-F238E27FC236}">
                <a16:creationId xmlns:a16="http://schemas.microsoft.com/office/drawing/2014/main" id="{790EF792-5BFA-7942-944E-20B5F5BA61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999" y="4950000"/>
            <a:ext cx="9000000" cy="1908000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2271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- section st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in Headline" descr="Headline">
            <a:extLst>
              <a:ext uri="{FF2B5EF4-FFF2-40B4-BE49-F238E27FC236}">
                <a16:creationId xmlns:a16="http://schemas.microsoft.com/office/drawing/2014/main" id="{F833FB40-EB53-5843-98C6-9C72F5A141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008000"/>
            <a:ext cx="10080000" cy="2880000"/>
          </a:xfrm>
          <a:solidFill>
            <a:srgbClr val="FFFFFF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 Arial 44pt bold</a:t>
            </a:r>
          </a:p>
        </p:txBody>
      </p:sp>
      <p:sp>
        <p:nvSpPr>
          <p:cNvPr id="11" name="Sub Heading" descr="Sub heading">
            <a:extLst>
              <a:ext uri="{FF2B5EF4-FFF2-40B4-BE49-F238E27FC236}">
                <a16:creationId xmlns:a16="http://schemas.microsoft.com/office/drawing/2014/main" id="{169F44E5-11A5-074E-ADAE-05ACB4110A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9228" y="2308225"/>
            <a:ext cx="8719457" cy="1447800"/>
          </a:xfrm>
        </p:spPr>
        <p:txBody>
          <a:bodyPr/>
          <a:lstStyle>
            <a:lvl1pPr marL="11112" indent="0"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GB" dirty="0"/>
              <a:t>Large text size, Arial 36 point</a:t>
            </a:r>
          </a:p>
        </p:txBody>
      </p:sp>
      <p:sp>
        <p:nvSpPr>
          <p:cNvPr id="3" name="Text" descr="Main text">
            <a:extLst>
              <a:ext uri="{FF2B5EF4-FFF2-40B4-BE49-F238E27FC236}">
                <a16:creationId xmlns:a16="http://schemas.microsoft.com/office/drawing/2014/main" id="{2EF862B8-1DA8-F84D-B71C-ED32E4C1E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4176077"/>
            <a:ext cx="5400000" cy="1483200"/>
          </a:xfrm>
        </p:spPr>
        <p:txBody>
          <a:bodyPr/>
          <a:lstStyle>
            <a:lvl1pPr marL="225425" indent="-215900">
              <a:buFont typeface="Arial" panose="020B0604020202020204" pitchFamily="34" charset="0"/>
              <a:buChar char="•"/>
              <a:tabLst/>
              <a:defRPr sz="2400"/>
            </a:lvl1pPr>
          </a:lstStyle>
          <a:p>
            <a:pPr lvl="0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10" name="Text" descr="Main text">
            <a:extLst>
              <a:ext uri="{FF2B5EF4-FFF2-40B4-BE49-F238E27FC236}">
                <a16:creationId xmlns:a16="http://schemas.microsoft.com/office/drawing/2014/main" id="{C2A66C45-730D-F54A-A6B0-8A42E75C38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40000" y="4176077"/>
            <a:ext cx="5400000" cy="1483200"/>
          </a:xfrm>
        </p:spPr>
        <p:txBody>
          <a:bodyPr/>
          <a:lstStyle>
            <a:lvl1pPr marL="180975" marR="0" indent="-18097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aseline="0"/>
            </a:lvl1pPr>
          </a:lstStyle>
          <a:p>
            <a:pPr marL="285750" marR="0" lvl="0" indent="-28575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9912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- section st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in Headline" descr="Headline">
            <a:extLst>
              <a:ext uri="{FF2B5EF4-FFF2-40B4-BE49-F238E27FC236}">
                <a16:creationId xmlns:a16="http://schemas.microsoft.com/office/drawing/2014/main" id="{F833FB40-EB53-5843-98C6-9C72F5A141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008000"/>
            <a:ext cx="10080000" cy="2880000"/>
          </a:xfrm>
          <a:solidFill>
            <a:schemeClr val="tx2"/>
          </a:solidFill>
        </p:spPr>
        <p:txBody>
          <a:bodyPr lIns="360000" tIns="180000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headline, Arial 44pt bold</a:t>
            </a:r>
          </a:p>
        </p:txBody>
      </p:sp>
      <p:sp>
        <p:nvSpPr>
          <p:cNvPr id="4" name="Sub Heading">
            <a:extLst>
              <a:ext uri="{FF2B5EF4-FFF2-40B4-BE49-F238E27FC236}">
                <a16:creationId xmlns:a16="http://schemas.microsoft.com/office/drawing/2014/main" id="{7EFF5C86-B7E9-E24F-A032-A4DF63C9C4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9228" y="2308225"/>
            <a:ext cx="8719457" cy="1447800"/>
          </a:xfrm>
        </p:spPr>
        <p:txBody>
          <a:bodyPr/>
          <a:lstStyle>
            <a:lvl1pPr marL="11112" indent="0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" descr="Main text">
            <a:extLst>
              <a:ext uri="{FF2B5EF4-FFF2-40B4-BE49-F238E27FC236}">
                <a16:creationId xmlns:a16="http://schemas.microsoft.com/office/drawing/2014/main" id="{2EF862B8-1DA8-F84D-B71C-ED32E4C1E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4176077"/>
            <a:ext cx="5400000" cy="1483200"/>
          </a:xfrm>
        </p:spPr>
        <p:txBody>
          <a:bodyPr/>
          <a:lstStyle>
            <a:lvl1pPr marL="11112" indent="0">
              <a:buNone/>
              <a:defRPr sz="2400"/>
            </a:lvl1pPr>
          </a:lstStyle>
          <a:p>
            <a:pPr lvl="0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10" name="Text" descr="Main text">
            <a:extLst>
              <a:ext uri="{FF2B5EF4-FFF2-40B4-BE49-F238E27FC236}">
                <a16:creationId xmlns:a16="http://schemas.microsoft.com/office/drawing/2014/main" id="{C2A66C45-730D-F54A-A6B0-8A42E75C38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40000" y="4176077"/>
            <a:ext cx="5400000" cy="1483200"/>
          </a:xfrm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 baseline="0"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197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- section st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">
            <a:extLst>
              <a:ext uri="{FF2B5EF4-FFF2-40B4-BE49-F238E27FC236}">
                <a16:creationId xmlns:a16="http://schemas.microsoft.com/office/drawing/2014/main" id="{F9ECF375-EFC6-8846-9FEE-E3BEC7506D8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6616" y="900000"/>
            <a:ext cx="7534656" cy="5448518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6" name="Main Headline" descr="Headline">
            <a:extLst>
              <a:ext uri="{FF2B5EF4-FFF2-40B4-BE49-F238E27FC236}">
                <a16:creationId xmlns:a16="http://schemas.microsoft.com/office/drawing/2014/main" id="{F833FB40-EB53-5843-98C6-9C72F5A141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440000"/>
            <a:ext cx="6480000" cy="2880000"/>
          </a:xfrm>
          <a:solidFill>
            <a:schemeClr val="bg1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 </a:t>
            </a:r>
            <a:br>
              <a:rPr lang="en-US" dirty="0"/>
            </a:br>
            <a:r>
              <a:rPr lang="en-US" dirty="0"/>
              <a:t>Arial 44pt bold</a:t>
            </a:r>
          </a:p>
        </p:txBody>
      </p:sp>
      <p:sp>
        <p:nvSpPr>
          <p:cNvPr id="8" name="Picture " descr="Image">
            <a:extLst>
              <a:ext uri="{FF2B5EF4-FFF2-40B4-BE49-F238E27FC236}">
                <a16:creationId xmlns:a16="http://schemas.microsoft.com/office/drawing/2014/main" id="{9390C092-D95C-EF41-9B4C-B77F203C0B0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266715" y="900000"/>
            <a:ext cx="3536848" cy="2906486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9" name="Text" descr="Text">
            <a:extLst>
              <a:ext uri="{FF2B5EF4-FFF2-40B4-BE49-F238E27FC236}">
                <a16:creationId xmlns:a16="http://schemas.microsoft.com/office/drawing/2014/main" id="{B97104E0-DC3E-EB49-A0B8-75D9C6ED8E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62900" y="4164600"/>
            <a:ext cx="3542400" cy="2287000"/>
          </a:xfrm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44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single text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12" name="Text" descr="Text">
            <a:extLst>
              <a:ext uri="{FF2B5EF4-FFF2-40B4-BE49-F238E27FC236}">
                <a16:creationId xmlns:a16="http://schemas.microsoft.com/office/drawing/2014/main" id="{52E39625-6121-A140-A00B-27BF9DA232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10439064" cy="3600000"/>
          </a:xfrm>
        </p:spPr>
        <p:txBody>
          <a:bodyPr/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/>
            </a:lvl1pPr>
            <a:lvl2pPr marL="222250" indent="-222250">
              <a:buFont typeface="Arial" panose="020B0604020202020204" pitchFamily="34" charset="0"/>
              <a:buChar char="•"/>
              <a:tabLst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6/16/23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862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UCL branding brackground">
            <a:extLst>
              <a:ext uri="{FF2B5EF4-FFF2-40B4-BE49-F238E27FC236}">
                <a16:creationId xmlns:a16="http://schemas.microsoft.com/office/drawing/2014/main" id="{66A102D5-ABE3-9744-AE9F-9AF93B04B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6414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UCL Branding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073" cy="545593"/>
          </a:xfrm>
          <a:prstGeom prst="rect">
            <a:avLst/>
          </a:prstGeom>
        </p:spPr>
      </p:pic>
      <p:sp>
        <p:nvSpPr>
          <p:cNvPr id="1026" name="Title Headline" descr="Headline">
            <a:extLst>
              <a:ext uri="{FF2B5EF4-FFF2-40B4-BE49-F238E27FC236}">
                <a16:creationId xmlns:a16="http://schemas.microsoft.com/office/drawing/2014/main" id="{1389B5D6-B2B6-B044-8F75-8C9E18FFF8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60000" y="899999"/>
            <a:ext cx="10800690" cy="13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Main headline</a:t>
            </a:r>
            <a:r>
              <a:rPr lang="en-GB" altLang="en-US" dirty="0"/>
              <a:t>, Arial 44pt bold</a:t>
            </a:r>
            <a:endParaRPr lang="en-US" altLang="en-US" dirty="0"/>
          </a:p>
        </p:txBody>
      </p:sp>
      <p:sp>
        <p:nvSpPr>
          <p:cNvPr id="1027" name="Text" descr="Main text">
            <a:extLst>
              <a:ext uri="{FF2B5EF4-FFF2-40B4-BE49-F238E27FC236}">
                <a16:creationId xmlns:a16="http://schemas.microsoft.com/office/drawing/2014/main" id="{840A67E7-10FC-DE4B-8222-DBD366537B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60000" y="2376000"/>
            <a:ext cx="10800690" cy="37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4"/>
            <a:endParaRPr lang="en-US" dirty="0"/>
          </a:p>
        </p:txBody>
      </p:sp>
      <p:sp>
        <p:nvSpPr>
          <p:cNvPr id="4" name="Date " descr="Date">
            <a:extLst>
              <a:ext uri="{FF2B5EF4-FFF2-40B4-BE49-F238E27FC236}">
                <a16:creationId xmlns:a16="http://schemas.microsoft.com/office/drawing/2014/main" id="{BC7573E6-5C96-F54E-8C6A-D81E27BE4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2211" y="6480000"/>
            <a:ext cx="27432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6/16/23</a:t>
            </a:fld>
            <a:endParaRPr lang="en-US" dirty="0"/>
          </a:p>
        </p:txBody>
      </p:sp>
      <p:sp>
        <p:nvSpPr>
          <p:cNvPr id="5" name="Footer " descr="Footer title">
            <a:extLst>
              <a:ext uri="{FF2B5EF4-FFF2-40B4-BE49-F238E27FC236}">
                <a16:creationId xmlns:a16="http://schemas.microsoft.com/office/drawing/2014/main" id="{1B01C4CC-C66F-714D-B313-340C31FA7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0" y="6480000"/>
            <a:ext cx="6480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" descr="Page number">
            <a:extLst>
              <a:ext uri="{FF2B5EF4-FFF2-40B4-BE49-F238E27FC236}">
                <a16:creationId xmlns:a16="http://schemas.microsoft.com/office/drawing/2014/main" id="{D2C68658-D4C2-394E-8334-67AC9BE3F1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23111" y="6480000"/>
            <a:ext cx="769307" cy="269918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2" r:id="rId2"/>
    <p:sldLayoutId id="2147483723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  <p:sldLayoutId id="2147483740" r:id="rId1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22250" marR="0" indent="-211138" algn="l" defTabSz="914400" rtl="0" eaLnBrk="1" fontAlgn="base" latinLnBrk="0" hangingPunct="1">
        <a:lnSpc>
          <a:spcPct val="100000"/>
        </a:lnSpc>
        <a:spcBef>
          <a:spcPts val="10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sz="3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22250" indent="-211138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SzPct val="80000"/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22250" indent="-211138" algn="l" rtl="0" eaLnBrk="1" fontAlgn="base" hangingPunct="1">
        <a:lnSpc>
          <a:spcPct val="100000"/>
        </a:lnSpc>
        <a:spcBef>
          <a:spcPts val="500"/>
        </a:spcBef>
        <a:spcAft>
          <a:spcPct val="0"/>
        </a:spcAft>
        <a:buSzPct val="80000"/>
        <a:buFont typeface="Arial" panose="020B0604020202020204" pitchFamily="34" charset="0"/>
        <a:buChar char="•"/>
        <a:tabLst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1112" marR="0" indent="0" algn="l" defTabSz="914400" rtl="0" eaLnBrk="1" fontAlgn="base" latinLnBrk="0" hangingPunct="1">
        <a:lnSpc>
          <a:spcPct val="100000"/>
        </a:lnSpc>
        <a:spcBef>
          <a:spcPts val="500"/>
        </a:spcBef>
        <a:spcAft>
          <a:spcPct val="0"/>
        </a:spcAft>
        <a:buClrTx/>
        <a:buSzPct val="80000"/>
        <a:buFont typeface="Arial" panose="020B0604020202020204" pitchFamily="34" charset="0"/>
        <a:buNone/>
        <a:tabLst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0975" marR="0" indent="-180975" algn="l" defTabSz="914400" rtl="0" eaLnBrk="1" fontAlgn="base" latinLnBrk="0" hangingPunct="1">
        <a:lnSpc>
          <a:spcPct val="100000"/>
        </a:lnSpc>
        <a:spcBef>
          <a:spcPts val="5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olivia.bryant.22@ucl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s4ps.org/pe4ps-textbook/docs/p-020-time-series.html" TargetMode="Externa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Background image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Title 4" descr="Heading"/>
          <p:cNvSpPr>
            <a:spLocks noGrp="1"/>
          </p:cNvSpPr>
          <p:nvPr>
            <p:ph type="title"/>
          </p:nvPr>
        </p:nvSpPr>
        <p:spPr>
          <a:xfrm>
            <a:off x="1231392" y="2743921"/>
            <a:ext cx="9351264" cy="1035599"/>
          </a:xfrm>
        </p:spPr>
        <p:txBody>
          <a:bodyPr/>
          <a:lstStyle/>
          <a:p>
            <a:r>
              <a:rPr lang="en-GB" dirty="0"/>
              <a:t>Interrupted Time Series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B5D142-CC4F-16D4-2E22-E4C9E60B8CA4}"/>
              </a:ext>
            </a:extLst>
          </p:cNvPr>
          <p:cNvSpPr txBox="1"/>
          <p:nvPr/>
        </p:nvSpPr>
        <p:spPr>
          <a:xfrm>
            <a:off x="2926080" y="4669536"/>
            <a:ext cx="6108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Olivia Bryant</a:t>
            </a:r>
          </a:p>
          <a:p>
            <a:pPr algn="ctr"/>
            <a:r>
              <a:rPr lang="en-US" dirty="0">
                <a:hlinkClick r:id="rId2"/>
              </a:rPr>
              <a:t>olivia.bryant.22@ucl.ac.uk</a:t>
            </a:r>
            <a:endParaRPr lang="en-US" dirty="0"/>
          </a:p>
          <a:p>
            <a:pPr algn="ctr"/>
            <a:r>
              <a:rPr lang="en-US" dirty="0"/>
              <a:t>Monday 19th June</a:t>
            </a:r>
          </a:p>
        </p:txBody>
      </p:sp>
    </p:spTree>
    <p:extLst>
      <p:ext uri="{BB962C8B-B14F-4D97-AF65-F5344CB8AC3E}">
        <p14:creationId xmlns:p14="http://schemas.microsoft.com/office/powerpoint/2010/main" val="1615947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743711" y="1524000"/>
            <a:ext cx="10356679" cy="4488000"/>
          </a:xfrm>
        </p:spPr>
        <p:txBody>
          <a:bodyPr/>
          <a:lstStyle/>
          <a:p>
            <a:pPr algn="just"/>
            <a:r>
              <a:rPr lang="en-GB" dirty="0"/>
              <a:t>Binomial – option if the outcome is between 0 and 1, such as a percentage.</a:t>
            </a:r>
          </a:p>
          <a:p>
            <a:pPr algn="just"/>
            <a:r>
              <a:rPr lang="en-GB" dirty="0"/>
              <a:t>Poisson – used to model counts. </a:t>
            </a:r>
          </a:p>
          <a:p>
            <a:pPr algn="just"/>
            <a:r>
              <a:rPr lang="en-GB" dirty="0"/>
              <a:t>Negative binomial model – also used to model counts but it has an extra parameter compared to the Poisson which allows for the adjustment of the variance independently from the mean. Useful for </a:t>
            </a:r>
            <a:r>
              <a:rPr lang="en-GB" dirty="0" err="1"/>
              <a:t>overdispersed</a:t>
            </a:r>
            <a:r>
              <a:rPr lang="en-GB" dirty="0"/>
              <a:t> data (where the variance is greater than the mean).</a:t>
            </a:r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</p:txBody>
      </p:sp>
      <p:sp>
        <p:nvSpPr>
          <p:cNvPr id="2" name="Title 4" descr="Heading">
            <a:extLst>
              <a:ext uri="{FF2B5EF4-FFF2-40B4-BE49-F238E27FC236}">
                <a16:creationId xmlns:a16="http://schemas.microsoft.com/office/drawing/2014/main" id="{1D479D1F-B795-F2BA-24ED-5FFDB29B7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Options for Models</a:t>
            </a:r>
          </a:p>
        </p:txBody>
      </p:sp>
    </p:spTree>
    <p:extLst>
      <p:ext uri="{BB962C8B-B14F-4D97-AF65-F5344CB8AC3E}">
        <p14:creationId xmlns:p14="http://schemas.microsoft.com/office/powerpoint/2010/main" val="2149784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743711" y="1524000"/>
            <a:ext cx="10356679" cy="4488000"/>
          </a:xfrm>
        </p:spPr>
        <p:txBody>
          <a:bodyPr/>
          <a:lstStyle/>
          <a:p>
            <a:pPr algn="just"/>
            <a:r>
              <a:rPr lang="en-GB" dirty="0"/>
              <a:t>For confounders that are not time-varying, these do not need to be included in the model.</a:t>
            </a:r>
          </a:p>
          <a:p>
            <a:pPr algn="just"/>
            <a:r>
              <a:rPr lang="en-GB" dirty="0"/>
              <a:t>For measured time-varying confounders, these can be adjusted by putting them in the regression model.</a:t>
            </a:r>
          </a:p>
          <a:p>
            <a:pPr algn="just"/>
            <a:r>
              <a:rPr lang="en-GB" dirty="0"/>
              <a:t>Changing sample size:</a:t>
            </a:r>
          </a:p>
          <a:p>
            <a:pPr marL="0" lvl="1" indent="0" algn="just">
              <a:buNone/>
            </a:pPr>
            <a:r>
              <a:rPr lang="en-GB" dirty="0"/>
              <a:t>	For binomial models, model outcome as a proportion.</a:t>
            </a:r>
          </a:p>
          <a:p>
            <a:pPr marL="0" lvl="1" indent="0" algn="just">
              <a:buNone/>
            </a:pPr>
            <a:r>
              <a:rPr lang="en-GB" dirty="0"/>
              <a:t>	For negative binomial and Poisson models, use an offset term for the population size.</a:t>
            </a:r>
          </a:p>
          <a:p>
            <a:pPr lvl="3" algn="just"/>
            <a:endParaRPr lang="en-GB" dirty="0"/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</p:txBody>
      </p:sp>
      <p:sp>
        <p:nvSpPr>
          <p:cNvPr id="2" name="Title 4" descr="Heading">
            <a:extLst>
              <a:ext uri="{FF2B5EF4-FFF2-40B4-BE49-F238E27FC236}">
                <a16:creationId xmlns:a16="http://schemas.microsoft.com/office/drawing/2014/main" id="{1D479D1F-B795-F2BA-24ED-5FFDB29B7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Confounding</a:t>
            </a:r>
          </a:p>
        </p:txBody>
      </p:sp>
    </p:spTree>
    <p:extLst>
      <p:ext uri="{BB962C8B-B14F-4D97-AF65-F5344CB8AC3E}">
        <p14:creationId xmlns:p14="http://schemas.microsoft.com/office/powerpoint/2010/main" val="2060958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743711" y="1524000"/>
            <a:ext cx="10356679" cy="4488000"/>
          </a:xfrm>
        </p:spPr>
        <p:txBody>
          <a:bodyPr/>
          <a:lstStyle/>
          <a:p>
            <a:pPr algn="just"/>
            <a:r>
              <a:rPr lang="en-GB" dirty="0"/>
              <a:t>For confounders that are not time-varying, these do not need to be included in the model.</a:t>
            </a:r>
          </a:p>
          <a:p>
            <a:pPr algn="just"/>
            <a:r>
              <a:rPr lang="en-GB" dirty="0"/>
              <a:t>For measured time-varying confounders, these can be adjusted by putting them in the regression model.</a:t>
            </a:r>
          </a:p>
          <a:p>
            <a:pPr algn="just"/>
            <a:r>
              <a:rPr lang="en-GB" dirty="0"/>
              <a:t>Changing sample size:</a:t>
            </a:r>
          </a:p>
          <a:p>
            <a:pPr marL="0" lvl="1" indent="0" algn="just">
              <a:buNone/>
            </a:pPr>
            <a:r>
              <a:rPr lang="en-GB" dirty="0"/>
              <a:t>	For binomial models, model outcome as a proportion.</a:t>
            </a:r>
          </a:p>
          <a:p>
            <a:pPr marL="0" lvl="1" indent="0" algn="just">
              <a:buNone/>
            </a:pPr>
            <a:r>
              <a:rPr lang="en-GB" dirty="0"/>
              <a:t>	For negative binomial and Poisson models, can use an offset term for the population size.</a:t>
            </a:r>
          </a:p>
          <a:p>
            <a:pPr lvl="3" algn="just"/>
            <a:endParaRPr lang="en-GB" dirty="0"/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</p:txBody>
      </p:sp>
      <p:sp>
        <p:nvSpPr>
          <p:cNvPr id="2" name="Title 4" descr="Heading">
            <a:extLst>
              <a:ext uri="{FF2B5EF4-FFF2-40B4-BE49-F238E27FC236}">
                <a16:creationId xmlns:a16="http://schemas.microsoft.com/office/drawing/2014/main" id="{1D479D1F-B795-F2BA-24ED-5FFDB29B7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Confounding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8712DD-3403-F5C3-E1B2-BDB127A7912D}"/>
              </a:ext>
            </a:extLst>
          </p:cNvPr>
          <p:cNvSpPr txBox="1"/>
          <p:nvPr/>
        </p:nvSpPr>
        <p:spPr>
          <a:xfrm>
            <a:off x="1205947" y="4956313"/>
            <a:ext cx="100716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chemeClr val="bg2">
                    <a:lumMod val="90000"/>
                  </a:schemeClr>
                </a:solidFill>
              </a:rPr>
              <a:t>Offset term = a term for a unit of population size. The model will constrain this coefficient to 1, allowing the Poisson or negative binomial model to model rates instead of counts.</a:t>
            </a:r>
          </a:p>
        </p:txBody>
      </p:sp>
    </p:spTree>
    <p:extLst>
      <p:ext uri="{BB962C8B-B14F-4D97-AF65-F5344CB8AC3E}">
        <p14:creationId xmlns:p14="http://schemas.microsoft.com/office/powerpoint/2010/main" val="2438396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17A0C7-10D2-22FD-805D-9ECAEF72F2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4240530"/>
            <a:ext cx="10439064" cy="1771470"/>
          </a:xfrm>
        </p:spPr>
        <p:txBody>
          <a:bodyPr/>
          <a:lstStyle/>
          <a:p>
            <a:r>
              <a:rPr lang="en-US" dirty="0"/>
              <a:t>Want to investigate the impact that the pandemic had on antibiotic prescribing in primary care in England.</a:t>
            </a:r>
          </a:p>
          <a:p>
            <a:r>
              <a:rPr lang="en-US" dirty="0"/>
              <a:t>Two intervention points: start and end of lockdown</a:t>
            </a:r>
          </a:p>
          <a:p>
            <a:r>
              <a:rPr lang="en-US" dirty="0"/>
              <a:t>Assuming a change in level and change in slope</a:t>
            </a:r>
          </a:p>
          <a:p>
            <a:r>
              <a:rPr lang="en-US" dirty="0"/>
              <a:t>Using negative binomial model</a:t>
            </a:r>
          </a:p>
        </p:txBody>
      </p:sp>
      <p:pic>
        <p:nvPicPr>
          <p:cNvPr id="5" name="Picture 4" descr="A purple background with white text&#10;&#10;Description automatically generated with low confidence">
            <a:extLst>
              <a:ext uri="{FF2B5EF4-FFF2-40B4-BE49-F238E27FC236}">
                <a16:creationId xmlns:a16="http://schemas.microsoft.com/office/drawing/2014/main" id="{88615872-FEE0-3816-66D7-007C43193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999" y="918210"/>
            <a:ext cx="8949675" cy="262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826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9149213-5289-45B6-D206-44C1800BE5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245647"/>
              </p:ext>
            </p:extLst>
          </p:nvPr>
        </p:nvGraphicFramePr>
        <p:xfrm>
          <a:off x="750771" y="827774"/>
          <a:ext cx="8658530" cy="4503361"/>
        </p:xfrm>
        <a:graphic>
          <a:graphicData uri="http://schemas.openxmlformats.org/drawingml/2006/table">
            <a:tbl>
              <a:tblPr/>
              <a:tblGrid>
                <a:gridCol w="788497">
                  <a:extLst>
                    <a:ext uri="{9D8B030D-6E8A-4147-A177-3AD203B41FA5}">
                      <a16:colId xmlns:a16="http://schemas.microsoft.com/office/drawing/2014/main" val="2250454661"/>
                    </a:ext>
                  </a:extLst>
                </a:gridCol>
                <a:gridCol w="1302215">
                  <a:extLst>
                    <a:ext uri="{9D8B030D-6E8A-4147-A177-3AD203B41FA5}">
                      <a16:colId xmlns:a16="http://schemas.microsoft.com/office/drawing/2014/main" val="1373373075"/>
                    </a:ext>
                  </a:extLst>
                </a:gridCol>
                <a:gridCol w="1648675">
                  <a:extLst>
                    <a:ext uri="{9D8B030D-6E8A-4147-A177-3AD203B41FA5}">
                      <a16:colId xmlns:a16="http://schemas.microsoft.com/office/drawing/2014/main" val="550673283"/>
                    </a:ext>
                  </a:extLst>
                </a:gridCol>
                <a:gridCol w="779536">
                  <a:extLst>
                    <a:ext uri="{9D8B030D-6E8A-4147-A177-3AD203B41FA5}">
                      <a16:colId xmlns:a16="http://schemas.microsoft.com/office/drawing/2014/main" val="3039619875"/>
                    </a:ext>
                  </a:extLst>
                </a:gridCol>
                <a:gridCol w="1003541">
                  <a:extLst>
                    <a:ext uri="{9D8B030D-6E8A-4147-A177-3AD203B41FA5}">
                      <a16:colId xmlns:a16="http://schemas.microsoft.com/office/drawing/2014/main" val="1953558453"/>
                    </a:ext>
                  </a:extLst>
                </a:gridCol>
                <a:gridCol w="1003541">
                  <a:extLst>
                    <a:ext uri="{9D8B030D-6E8A-4147-A177-3AD203B41FA5}">
                      <a16:colId xmlns:a16="http://schemas.microsoft.com/office/drawing/2014/main" val="575614726"/>
                    </a:ext>
                  </a:extLst>
                </a:gridCol>
                <a:gridCol w="1352989">
                  <a:extLst>
                    <a:ext uri="{9D8B030D-6E8A-4147-A177-3AD203B41FA5}">
                      <a16:colId xmlns:a16="http://schemas.microsoft.com/office/drawing/2014/main" val="3544791347"/>
                    </a:ext>
                  </a:extLst>
                </a:gridCol>
                <a:gridCol w="779536">
                  <a:extLst>
                    <a:ext uri="{9D8B030D-6E8A-4147-A177-3AD203B41FA5}">
                      <a16:colId xmlns:a16="http://schemas.microsoft.com/office/drawing/2014/main" val="2150936428"/>
                    </a:ext>
                  </a:extLst>
                </a:gridCol>
              </a:tblGrid>
              <a:tr h="3416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Appointments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Antibiotics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intervention1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intervention2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time_after_inter1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time_after_inter2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369138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01/10/2019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30054362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2764886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5309106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01/11/2019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26809584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2765418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4684322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01/12/2019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23606506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3090036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3467980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01/01/2020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27199296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3075186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1860387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01/02/2020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24104620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2620280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3496714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01/03/2020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24053468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2790445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2344031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01/04/2020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16007881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2380160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5972593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01/05/2020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16417212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1980231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1817906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01/06/2020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20690805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1997987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1866398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01/07/2020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22491437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2053914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7018505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01/08/2020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20150520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1909877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339370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01/09/2020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26714254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2239793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8668102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01/10/2020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28301930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2234167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101410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01/11/2020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25061602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2130732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2786734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01/12/2020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23535936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2239568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364821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01/01/2021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22492069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2138198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769369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01/02/2021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22399569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1906307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5424956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01/03/2021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27225424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2149071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8232497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01/04/2021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23879932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2008221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8578665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01/05/2021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23508395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2048067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9950902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01/06/2021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26784182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2277908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0300629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01/07/2021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25739219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2366079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7401523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01/08/2021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23852171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2211282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1406334"/>
                  </a:ext>
                </a:extLst>
              </a:tr>
              <a:tr h="173406"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01/09/2021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28522501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2528557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4943" marR="4943" marT="49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6055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7521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5EB57F-1F82-D939-2ED1-2DE3F4315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975" y="1705937"/>
            <a:ext cx="10412568" cy="64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46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E8CFC68-5A5D-8A47-41C0-37BD4A9F4798}"/>
              </a:ext>
            </a:extLst>
          </p:cNvPr>
          <p:cNvSpPr txBox="1"/>
          <p:nvPr/>
        </p:nvSpPr>
        <p:spPr>
          <a:xfrm>
            <a:off x="2076450" y="3051810"/>
            <a:ext cx="76352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HOWEVER…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the outcome is highly seasonal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70AC6C-0820-9BF7-061B-1BBE23889D2B}"/>
              </a:ext>
            </a:extLst>
          </p:cNvPr>
          <p:cNvSpPr txBox="1"/>
          <p:nvPr/>
        </p:nvSpPr>
        <p:spPr>
          <a:xfrm>
            <a:off x="2571750" y="4777740"/>
            <a:ext cx="7086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autocorrelation = measures the relationship between a variable’s current value and the previous value. (Would you expect July’s value to be more similar to June’s value than January’s?)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5EB57F-1F82-D939-2ED1-2DE3F4315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975" y="1705937"/>
            <a:ext cx="10412568" cy="64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747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743711" y="1524000"/>
            <a:ext cx="10356679" cy="4488000"/>
          </a:xfrm>
        </p:spPr>
        <p:txBody>
          <a:bodyPr/>
          <a:lstStyle/>
          <a:p>
            <a:pPr marL="457200" indent="-457200" algn="just">
              <a:buAutoNum type="arabicPeriod"/>
            </a:pPr>
            <a:r>
              <a:rPr lang="en-GB" dirty="0"/>
              <a:t>Add the calendar month as a variable in the regression.</a:t>
            </a:r>
          </a:p>
          <a:p>
            <a:pPr marL="457200" indent="-457200" algn="just">
              <a:buAutoNum type="arabicPeriod"/>
            </a:pPr>
            <a:r>
              <a:rPr lang="en-GB" dirty="0"/>
              <a:t>Produce partial autocorrelation plots. If there are spikes outside the threshold, add the lagged residuals to the model to adjust for them.</a:t>
            </a:r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</p:txBody>
      </p:sp>
      <p:sp>
        <p:nvSpPr>
          <p:cNvPr id="2" name="Title 4" descr="Heading">
            <a:extLst>
              <a:ext uri="{FF2B5EF4-FFF2-40B4-BE49-F238E27FC236}">
                <a16:creationId xmlns:a16="http://schemas.microsoft.com/office/drawing/2014/main" id="{1D479D1F-B795-F2BA-24ED-5FFDB29B7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Dealing with Seasonality and Autocorrelation</a:t>
            </a:r>
          </a:p>
        </p:txBody>
      </p:sp>
      <p:pic>
        <p:nvPicPr>
          <p:cNvPr id="4" name="Picture 3" descr="A picture containing text, diagram, line, plot&#10;&#10;Description automatically generated">
            <a:extLst>
              <a:ext uri="{FF2B5EF4-FFF2-40B4-BE49-F238E27FC236}">
                <a16:creationId xmlns:a16="http://schemas.microsoft.com/office/drawing/2014/main" id="{EE8947E9-C1BA-B92C-5169-1E6AED926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3530" y="2686050"/>
            <a:ext cx="4163111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229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, screenshot, font, algebra&#10;&#10;Description automatically generated">
            <a:extLst>
              <a:ext uri="{FF2B5EF4-FFF2-40B4-BE49-F238E27FC236}">
                <a16:creationId xmlns:a16="http://schemas.microsoft.com/office/drawing/2014/main" id="{0C158691-77EE-6DF5-A4BF-54E6C9C9DA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2"/>
          <a:stretch/>
        </p:blipFill>
        <p:spPr>
          <a:xfrm>
            <a:off x="2197108" y="1065958"/>
            <a:ext cx="8152000" cy="1731030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6004A55-BD83-6D8B-971A-B4AD816620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3954428"/>
              </p:ext>
            </p:extLst>
          </p:nvPr>
        </p:nvGraphicFramePr>
        <p:xfrm>
          <a:off x="3307649" y="4187218"/>
          <a:ext cx="5379151" cy="1823619"/>
        </p:xfrm>
        <a:graphic>
          <a:graphicData uri="http://schemas.openxmlformats.org/drawingml/2006/table">
            <a:tbl>
              <a:tblPr/>
              <a:tblGrid>
                <a:gridCol w="2016696">
                  <a:extLst>
                    <a:ext uri="{9D8B030D-6E8A-4147-A177-3AD203B41FA5}">
                      <a16:colId xmlns:a16="http://schemas.microsoft.com/office/drawing/2014/main" val="2828740769"/>
                    </a:ext>
                  </a:extLst>
                </a:gridCol>
                <a:gridCol w="1012227">
                  <a:extLst>
                    <a:ext uri="{9D8B030D-6E8A-4147-A177-3AD203B41FA5}">
                      <a16:colId xmlns:a16="http://schemas.microsoft.com/office/drawing/2014/main" val="2883964819"/>
                    </a:ext>
                  </a:extLst>
                </a:gridCol>
                <a:gridCol w="1012227">
                  <a:extLst>
                    <a:ext uri="{9D8B030D-6E8A-4147-A177-3AD203B41FA5}">
                      <a16:colId xmlns:a16="http://schemas.microsoft.com/office/drawing/2014/main" val="277334900"/>
                    </a:ext>
                  </a:extLst>
                </a:gridCol>
                <a:gridCol w="1338001">
                  <a:extLst>
                    <a:ext uri="{9D8B030D-6E8A-4147-A177-3AD203B41FA5}">
                      <a16:colId xmlns:a16="http://schemas.microsoft.com/office/drawing/2014/main" val="1664879095"/>
                    </a:ext>
                  </a:extLst>
                </a:gridCol>
              </a:tblGrid>
              <a:tr h="260517">
                <a:tc>
                  <a:txBody>
                    <a:bodyPr/>
                    <a:lstStyle/>
                    <a:p>
                      <a:pPr algn="l" fontAlgn="b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exp(Est.)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97.50%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4528094"/>
                  </a:ext>
                </a:extLst>
              </a:tr>
              <a:tr h="260517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(Intercept)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0.1215725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0.11315858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0.13061205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2836682"/>
                  </a:ext>
                </a:extLst>
              </a:tr>
              <a:tr h="260517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0.99626676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0.99333394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0.99920824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3703197"/>
                  </a:ext>
                </a:extLst>
              </a:tr>
              <a:tr h="260517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intervention1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1.14397119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1.06660899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1.226944543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6350578"/>
                  </a:ext>
                </a:extLst>
              </a:tr>
              <a:tr h="260517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time_after_inter1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0.97769659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0.97143783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0.983995677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8608606"/>
                  </a:ext>
                </a:extLst>
              </a:tr>
              <a:tr h="260517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intervention2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1.21476911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1.11126427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1.327914543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7105469"/>
                  </a:ext>
                </a:extLst>
              </a:tr>
              <a:tr h="260517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time_after_inter2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1.02969338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1.01956218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1.039925241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2705795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2D25D65-7023-75D8-E1A7-8E3EC931A877}"/>
              </a:ext>
            </a:extLst>
          </p:cNvPr>
          <p:cNvSpPr txBox="1"/>
          <p:nvPr/>
        </p:nvSpPr>
        <p:spPr>
          <a:xfrm>
            <a:off x="927847" y="2810435"/>
            <a:ext cx="101659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the model is a negative binomial model, you must exponentiate the estimates from the model as you would for the Poisson.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These estimates are ratios (in this case, incidence rate ratios).</a:t>
            </a:r>
          </a:p>
        </p:txBody>
      </p:sp>
    </p:spTree>
    <p:extLst>
      <p:ext uri="{BB962C8B-B14F-4D97-AF65-F5344CB8AC3E}">
        <p14:creationId xmlns:p14="http://schemas.microsoft.com/office/powerpoint/2010/main" val="1802360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lot, line, screenshot&#10;&#10;Description automatically generated">
            <a:extLst>
              <a:ext uri="{FF2B5EF4-FFF2-40B4-BE49-F238E27FC236}">
                <a16:creationId xmlns:a16="http://schemas.microsoft.com/office/drawing/2014/main" id="{0C5E0072-A63F-D9B4-E099-7FF7CCCDED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526"/>
          <a:stretch/>
        </p:blipFill>
        <p:spPr>
          <a:xfrm>
            <a:off x="2525724" y="1934921"/>
            <a:ext cx="7250287" cy="44736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48C62B-9ABE-2373-A5EA-C1CB10258F90}"/>
              </a:ext>
            </a:extLst>
          </p:cNvPr>
          <p:cNvSpPr txBox="1"/>
          <p:nvPr/>
        </p:nvSpPr>
        <p:spPr>
          <a:xfrm>
            <a:off x="954741" y="900953"/>
            <a:ext cx="10004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Need two sets of predictions, one for the current observed data and one with the interventions and time since intervention variables set to 0.</a:t>
            </a:r>
          </a:p>
        </p:txBody>
      </p:sp>
    </p:spTree>
    <p:extLst>
      <p:ext uri="{BB962C8B-B14F-4D97-AF65-F5344CB8AC3E}">
        <p14:creationId xmlns:p14="http://schemas.microsoft.com/office/powerpoint/2010/main" val="4030763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743712" y="1524000"/>
            <a:ext cx="5010912" cy="4488000"/>
          </a:xfrm>
        </p:spPr>
        <p:txBody>
          <a:bodyPr/>
          <a:lstStyle/>
          <a:p>
            <a:pPr algn="just"/>
            <a:r>
              <a:rPr lang="en-GB" dirty="0"/>
              <a:t>Sometimes referred to as segmented regression analysis, interrupted time series analysis is a quasi-experimental method to evaluate the impacts of interventions (e.g. major policy changes).</a:t>
            </a:r>
          </a:p>
          <a:p>
            <a:pPr algn="just"/>
            <a:r>
              <a:rPr lang="en-GB" dirty="0"/>
              <a:t>Compares a model of observed data after the intervention (the “expected trend”) with a “counterfactual”.</a:t>
            </a:r>
          </a:p>
          <a:p>
            <a:pPr algn="just"/>
            <a:r>
              <a:rPr lang="en-GB" dirty="0"/>
              <a:t>Usually applied to population-level data.</a:t>
            </a:r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</p:txBody>
      </p:sp>
      <p:sp>
        <p:nvSpPr>
          <p:cNvPr id="2" name="Title 4" descr="Heading">
            <a:extLst>
              <a:ext uri="{FF2B5EF4-FFF2-40B4-BE49-F238E27FC236}">
                <a16:creationId xmlns:a16="http://schemas.microsoft.com/office/drawing/2014/main" id="{1D479D1F-B795-F2BA-24ED-5FFDB29B7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What is an interrupted time series analysis?</a:t>
            </a:r>
          </a:p>
        </p:txBody>
      </p:sp>
      <p:pic>
        <p:nvPicPr>
          <p:cNvPr id="6" name="Picture 5" descr="A picture containing text, plot, line, screenshot&#10;&#10;Description automatically generated">
            <a:extLst>
              <a:ext uri="{FF2B5EF4-FFF2-40B4-BE49-F238E27FC236}">
                <a16:creationId xmlns:a16="http://schemas.microsoft.com/office/drawing/2014/main" id="{8E1B5015-71E8-2025-3035-3C98CBF011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526"/>
          <a:stretch/>
        </p:blipFill>
        <p:spPr>
          <a:xfrm>
            <a:off x="5860596" y="1692875"/>
            <a:ext cx="6036070" cy="37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5778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743711" y="1524000"/>
            <a:ext cx="10356679" cy="4488000"/>
          </a:xfrm>
        </p:spPr>
        <p:txBody>
          <a:bodyPr/>
          <a:lstStyle/>
          <a:p>
            <a:pPr algn="just"/>
            <a:r>
              <a:rPr lang="en-GB" dirty="0"/>
              <a:t>Vary the dates of the intervention.</a:t>
            </a:r>
          </a:p>
          <a:p>
            <a:pPr algn="just"/>
            <a:r>
              <a:rPr lang="en-GB" dirty="0"/>
              <a:t>Introducing a “lag”.</a:t>
            </a:r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</p:txBody>
      </p:sp>
      <p:sp>
        <p:nvSpPr>
          <p:cNvPr id="2" name="Title 4" descr="Heading">
            <a:extLst>
              <a:ext uri="{FF2B5EF4-FFF2-40B4-BE49-F238E27FC236}">
                <a16:creationId xmlns:a16="http://schemas.microsoft.com/office/drawing/2014/main" id="{1D479D1F-B795-F2BA-24ED-5FFDB29B7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Sensitivity Analyses</a:t>
            </a:r>
          </a:p>
        </p:txBody>
      </p:sp>
      <p:pic>
        <p:nvPicPr>
          <p:cNvPr id="4" name="Picture 3" descr="A picture containing text, plot, line, screenshot&#10;&#10;Description automatically generated">
            <a:extLst>
              <a:ext uri="{FF2B5EF4-FFF2-40B4-BE49-F238E27FC236}">
                <a16:creationId xmlns:a16="http://schemas.microsoft.com/office/drawing/2014/main" id="{372C2F6C-770F-38B9-F5FE-AA5CA09F4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353" y="2335606"/>
            <a:ext cx="6188982" cy="3820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760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743711" y="1524000"/>
            <a:ext cx="10356679" cy="4488000"/>
          </a:xfrm>
        </p:spPr>
        <p:txBody>
          <a:bodyPr/>
          <a:lstStyle/>
          <a:p>
            <a:pPr marL="0" marR="457200" indent="0" algn="l">
              <a:buNone/>
            </a:pPr>
            <a:r>
              <a:rPr lang="en-GB" sz="1800" b="0" i="0" dirty="0"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Lopez Bernal J, Cummins S, </a:t>
            </a:r>
            <a:r>
              <a:rPr lang="en-GB" sz="1800" b="0" i="0" dirty="0" err="1"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Gasparrini</a:t>
            </a:r>
            <a:r>
              <a:rPr lang="en-GB" sz="1800" b="0" i="0" dirty="0"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A. Interrupted time series regression for the evaluation of public health interventions: a tutorial. International Journal of Epidemiology. 2016 Jun 9;46(1):dyw098.</a:t>
            </a:r>
            <a:endParaRPr lang="en-GB" sz="18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marL="0" marR="457200" indent="0" algn="l">
              <a:buNone/>
            </a:pPr>
            <a:r>
              <a:rPr lang="en-GB" sz="1800" b="0" i="0" dirty="0">
                <a:solidFill>
                  <a:srgbClr val="000000"/>
                </a:solidFill>
                <a:effectLst/>
              </a:rPr>
              <a:t>Wagner AK, </a:t>
            </a:r>
            <a:r>
              <a:rPr lang="en-GB" sz="1800" b="0" i="0" dirty="0" err="1">
                <a:solidFill>
                  <a:srgbClr val="000000"/>
                </a:solidFill>
                <a:effectLst/>
              </a:rPr>
              <a:t>Soumerai</a:t>
            </a:r>
            <a:r>
              <a:rPr lang="en-GB" sz="1800" b="0" i="0" dirty="0">
                <a:solidFill>
                  <a:srgbClr val="000000"/>
                </a:solidFill>
                <a:effectLst/>
              </a:rPr>
              <a:t> SB, Zhang F, Ross-Degnan D. Segmented regression analysis of interrupted time series studies in medication use research. Journal of Clinical Pharmacy and Therapeutics. 2002 Aug;27(4):299–309.</a:t>
            </a:r>
          </a:p>
          <a:p>
            <a:pPr marL="0" indent="0">
              <a:buNone/>
            </a:pPr>
            <a:r>
              <a:rPr lang="en-GB" sz="1800" dirty="0" err="1">
                <a:effectLst/>
              </a:rPr>
              <a:t>Fusi</a:t>
            </a:r>
            <a:r>
              <a:rPr lang="en-GB" sz="1800" dirty="0">
                <a:effectLst/>
              </a:rPr>
              <a:t> F, </a:t>
            </a:r>
            <a:r>
              <a:rPr lang="en-GB" sz="1800" dirty="0" err="1">
                <a:effectLst/>
              </a:rPr>
              <a:t>Lecy</a:t>
            </a:r>
            <a:r>
              <a:rPr lang="en-GB" sz="1800" dirty="0">
                <a:effectLst/>
              </a:rPr>
              <a:t> J. Interrupted Time Series [Internet]. ds4ps.org. 2020. Available from: </a:t>
            </a:r>
            <a:r>
              <a:rPr lang="en-GB" sz="1800" dirty="0">
                <a:effectLst/>
                <a:hlinkClick r:id="rId2"/>
              </a:rPr>
              <a:t>https://ds4ps.org/pe4ps-textbook/docs/p-020-time-series.html</a:t>
            </a:r>
            <a:endParaRPr lang="en-GB" sz="1800" dirty="0"/>
          </a:p>
          <a:p>
            <a:pPr marL="0" indent="0">
              <a:buNone/>
            </a:pPr>
            <a:r>
              <a:rPr lang="en-GB" sz="1800" b="1" dirty="0"/>
              <a:t>Code for ITS available in SAS and R at: </a:t>
            </a:r>
            <a:r>
              <a:rPr lang="en-GB" sz="1800" dirty="0"/>
              <a:t>https://</a:t>
            </a:r>
            <a:r>
              <a:rPr lang="en-GB" sz="1800" dirty="0" err="1"/>
              <a:t>github.com</a:t>
            </a:r>
            <a:r>
              <a:rPr lang="en-GB" sz="1800" dirty="0"/>
              <a:t>/</a:t>
            </a:r>
            <a:r>
              <a:rPr lang="en-GB" sz="1800" dirty="0" err="1"/>
              <a:t>OliviaKBryant</a:t>
            </a:r>
            <a:r>
              <a:rPr lang="en-GB" sz="1800" dirty="0"/>
              <a:t>/</a:t>
            </a:r>
            <a:r>
              <a:rPr lang="en-GB" sz="1800" dirty="0" err="1"/>
              <a:t>antibiotic_prescribing_covid_ITS</a:t>
            </a:r>
            <a:endParaRPr lang="en-GB" sz="1800" dirty="0">
              <a:effectLst/>
            </a:endParaRPr>
          </a:p>
        </p:txBody>
      </p:sp>
      <p:sp>
        <p:nvSpPr>
          <p:cNvPr id="2" name="Title 4" descr="Heading">
            <a:extLst>
              <a:ext uri="{FF2B5EF4-FFF2-40B4-BE49-F238E27FC236}">
                <a16:creationId xmlns:a16="http://schemas.microsoft.com/office/drawing/2014/main" id="{1D479D1F-B795-F2BA-24ED-5FFDB29B7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525515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743711" y="1524000"/>
            <a:ext cx="10356679" cy="4488000"/>
          </a:xfrm>
        </p:spPr>
        <p:txBody>
          <a:bodyPr/>
          <a:lstStyle/>
          <a:p>
            <a:pPr algn="just"/>
            <a:r>
              <a:rPr lang="en-GB" dirty="0"/>
              <a:t>A clearly defined intervention point. This does not necessarily have to be one specific date but needs to be a clearly defined period, even if it is implemented across a time period. E.g. ban on smoking, lockdowns.</a:t>
            </a:r>
          </a:p>
          <a:p>
            <a:pPr algn="just"/>
            <a:r>
              <a:rPr lang="en-GB" dirty="0"/>
              <a:t>Time series data with sufficient pre-intervention data to establish the underlying trend.</a:t>
            </a:r>
          </a:p>
          <a:p>
            <a:pPr algn="just"/>
            <a:r>
              <a:rPr lang="en-GB" dirty="0"/>
              <a:t>Post-intervention data should be included only if you are satisfied that impacts can be attributed to the intervention.</a:t>
            </a:r>
          </a:p>
          <a:p>
            <a:pPr algn="just"/>
            <a:r>
              <a:rPr lang="en-GB" dirty="0"/>
              <a:t>The outcome take many forms (typically counts). ITS works best for short-term outcomes with rapid onset following the intervention.</a:t>
            </a:r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endParaRPr lang="en-GB" dirty="0"/>
          </a:p>
        </p:txBody>
      </p:sp>
      <p:sp>
        <p:nvSpPr>
          <p:cNvPr id="2" name="Title 4" descr="Heading">
            <a:extLst>
              <a:ext uri="{FF2B5EF4-FFF2-40B4-BE49-F238E27FC236}">
                <a16:creationId xmlns:a16="http://schemas.microsoft.com/office/drawing/2014/main" id="{1D479D1F-B795-F2BA-24ED-5FFDB29B7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Methodological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2146827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8970B-750D-BBA3-AB5F-2707C65CEC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935665"/>
            <a:ext cx="5399088" cy="5076335"/>
          </a:xfrm>
        </p:spPr>
        <p:txBody>
          <a:bodyPr/>
          <a:lstStyle/>
          <a:p>
            <a:pPr marL="0" indent="0" algn="ctr">
              <a:buNone/>
            </a:pPr>
            <a:r>
              <a:rPr lang="en-US" sz="3200" b="1" u="sng" dirty="0"/>
              <a:t>Pros</a:t>
            </a:r>
          </a:p>
          <a:p>
            <a:r>
              <a:rPr lang="en-US" dirty="0"/>
              <a:t>Cheap and easy to implement.</a:t>
            </a:r>
          </a:p>
          <a:p>
            <a:r>
              <a:rPr lang="en-US" dirty="0"/>
              <a:t>Can be applied to a range of different types of outcome.</a:t>
            </a:r>
          </a:p>
          <a:p>
            <a:r>
              <a:rPr lang="en-US" dirty="0"/>
              <a:t>It can be conducted with a relatively small sample size.</a:t>
            </a:r>
          </a:p>
          <a:p>
            <a:r>
              <a:rPr lang="en-US" dirty="0"/>
              <a:t>It is typically conducted at the population-level.</a:t>
            </a:r>
          </a:p>
          <a:p>
            <a:r>
              <a:rPr lang="en-US" dirty="0"/>
              <a:t>Can produce clear visuals that are understandable to the lay person.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D6BE80-4680-589C-F123-B0BD58765B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0000" y="999460"/>
            <a:ext cx="5399088" cy="5012540"/>
          </a:xfrm>
        </p:spPr>
        <p:txBody>
          <a:bodyPr/>
          <a:lstStyle/>
          <a:p>
            <a:pPr marL="0" indent="0" algn="ctr">
              <a:buNone/>
            </a:pPr>
            <a:r>
              <a:rPr lang="en-US" sz="3200" b="1" u="sng" dirty="0"/>
              <a:t>Cons</a:t>
            </a:r>
          </a:p>
          <a:p>
            <a:r>
              <a:rPr lang="en-US" dirty="0"/>
              <a:t>No randomization.</a:t>
            </a:r>
          </a:p>
          <a:p>
            <a:r>
              <a:rPr lang="en-US" dirty="0"/>
              <a:t>Results are dependent on the definition of the intervention.</a:t>
            </a:r>
          </a:p>
          <a:p>
            <a:r>
              <a:rPr lang="en-US" dirty="0"/>
              <a:t>Not appropriate when trends are not, or cannot be transformed to be, linear.</a:t>
            </a:r>
          </a:p>
          <a:p>
            <a:r>
              <a:rPr lang="en-US" dirty="0"/>
              <a:t>Can be impacted by issues relating to seasonality, if not appropriately adjusted for.</a:t>
            </a:r>
          </a:p>
        </p:txBody>
      </p:sp>
    </p:spTree>
    <p:extLst>
      <p:ext uri="{BB962C8B-B14F-4D97-AF65-F5344CB8AC3E}">
        <p14:creationId xmlns:p14="http://schemas.microsoft.com/office/powerpoint/2010/main" val="11099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E10459D-DE7A-0FF8-3030-3FB5BAE91D9B}"/>
              </a:ext>
            </a:extLst>
          </p:cNvPr>
          <p:cNvSpPr txBox="1"/>
          <p:nvPr/>
        </p:nvSpPr>
        <p:spPr>
          <a:xfrm>
            <a:off x="2169042" y="6018028"/>
            <a:ext cx="848478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457200" algn="l"/>
            <a:r>
              <a:rPr lang="en-GB" sz="1400" b="0" i="0" dirty="0"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Lopez Bernal J, Cummins S, </a:t>
            </a:r>
            <a:r>
              <a:rPr lang="en-GB" sz="1400" b="0" i="0" dirty="0" err="1"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Gasparrini</a:t>
            </a:r>
            <a:r>
              <a:rPr lang="en-GB" sz="1400" b="0" i="0" dirty="0"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A. Interrupted time series regression for the evaluation of public health interventions: a tutorial. International Journal of Epidemiology. 2016 Jun 9;46(1):dyw098.</a:t>
            </a:r>
          </a:p>
          <a:p>
            <a:pPr algn="l"/>
            <a:r>
              <a:rPr lang="en-GB" sz="14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‌</a:t>
            </a:r>
          </a:p>
          <a:p>
            <a:pPr algn="l"/>
            <a:endParaRPr lang="en-US" dirty="0"/>
          </a:p>
        </p:txBody>
      </p:sp>
      <p:pic>
        <p:nvPicPr>
          <p:cNvPr id="6" name="New picture">
            <a:extLst>
              <a:ext uri="{FF2B5EF4-FFF2-40B4-BE49-F238E27FC236}">
                <a16:creationId xmlns:a16="http://schemas.microsoft.com/office/drawing/2014/main" id="{97D95167-C605-3233-6DF9-2045FAA6CE2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00199" y="1371600"/>
            <a:ext cx="8713381" cy="43487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E5D500-DD81-F7B9-30C3-6779DABED089}"/>
              </a:ext>
            </a:extLst>
          </p:cNvPr>
          <p:cNvSpPr txBox="1"/>
          <p:nvPr/>
        </p:nvSpPr>
        <p:spPr>
          <a:xfrm>
            <a:off x="318976" y="786809"/>
            <a:ext cx="9399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Potential impact models – combinations of step changes and slope changes</a:t>
            </a:r>
          </a:p>
        </p:txBody>
      </p:sp>
    </p:spTree>
    <p:extLst>
      <p:ext uri="{BB962C8B-B14F-4D97-AF65-F5344CB8AC3E}">
        <p14:creationId xmlns:p14="http://schemas.microsoft.com/office/powerpoint/2010/main" val="2301281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80C87C-5289-8BB7-3222-C1BAEE23A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847" y="1345613"/>
            <a:ext cx="5947177" cy="4711994"/>
          </a:xfrm>
          <a:prstGeom prst="rect">
            <a:avLst/>
          </a:prstGeom>
        </p:spPr>
      </p:pic>
      <p:sp>
        <p:nvSpPr>
          <p:cNvPr id="6" name="Title 4" descr="Heading">
            <a:extLst>
              <a:ext uri="{FF2B5EF4-FFF2-40B4-BE49-F238E27FC236}">
                <a16:creationId xmlns:a16="http://schemas.microsoft.com/office/drawing/2014/main" id="{E9914A24-0E65-E30C-6817-D1EFBCB7E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Linear Regression with Binary Variables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DDDEF2-5DB1-FDB8-55D6-A95EF127431D}"/>
              </a:ext>
            </a:extLst>
          </p:cNvPr>
          <p:cNvSpPr txBox="1"/>
          <p:nvPr/>
        </p:nvSpPr>
        <p:spPr>
          <a:xfrm>
            <a:off x="318052" y="1789043"/>
            <a:ext cx="512859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No interaction term between a binary variable and a continuous variable.</a:t>
            </a:r>
          </a:p>
          <a:p>
            <a:pPr algn="l"/>
            <a:endParaRPr lang="en-US" dirty="0"/>
          </a:p>
          <a:p>
            <a:pPr algn="l"/>
            <a:endParaRPr lang="en-US" b="1" dirty="0"/>
          </a:p>
          <a:p>
            <a:pPr algn="l"/>
            <a:r>
              <a:rPr lang="en-US" b="1" dirty="0"/>
              <a:t>Birth weight = gestational days + smoking status of mother (binary variable)</a:t>
            </a:r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Blue = mother does not smoke</a:t>
            </a:r>
          </a:p>
          <a:p>
            <a:pPr algn="l"/>
            <a:r>
              <a:rPr lang="en-US" dirty="0"/>
              <a:t>Red = mother does smoke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The two lines have a common slope with varying intercepts = </a:t>
            </a:r>
            <a:r>
              <a:rPr lang="en-US" b="1" dirty="0"/>
              <a:t>change in level</a:t>
            </a:r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865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 descr="Heading">
            <a:extLst>
              <a:ext uri="{FF2B5EF4-FFF2-40B4-BE49-F238E27FC236}">
                <a16:creationId xmlns:a16="http://schemas.microsoft.com/office/drawing/2014/main" id="{E9914A24-0E65-E30C-6817-D1EFBCB7E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Linear Regression with Binary Variables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DDDEF2-5DB1-FDB8-55D6-A95EF127431D}"/>
              </a:ext>
            </a:extLst>
          </p:cNvPr>
          <p:cNvSpPr txBox="1"/>
          <p:nvPr/>
        </p:nvSpPr>
        <p:spPr>
          <a:xfrm>
            <a:off x="318052" y="1789043"/>
            <a:ext cx="512859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Interaction term between a binary variable and a continuous variable.</a:t>
            </a:r>
          </a:p>
          <a:p>
            <a:pPr algn="l"/>
            <a:endParaRPr lang="en-US" dirty="0"/>
          </a:p>
          <a:p>
            <a:pPr algn="l"/>
            <a:endParaRPr lang="en-US" b="1" dirty="0"/>
          </a:p>
          <a:p>
            <a:pPr algn="l"/>
            <a:r>
              <a:rPr lang="en-US" b="1" dirty="0"/>
              <a:t>Birth weight = gestational days + smoking status of mother (binary variable) + interaction between smoking status and gestational days</a:t>
            </a:r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Blue = mother does not smoke</a:t>
            </a:r>
          </a:p>
          <a:p>
            <a:pPr algn="l"/>
            <a:r>
              <a:rPr lang="en-US" dirty="0"/>
              <a:t>Red = mother does smoke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The two lines have differing slopes and differing intercepts = </a:t>
            </a:r>
            <a:r>
              <a:rPr lang="en-US" b="1" dirty="0"/>
              <a:t>change of level and slope</a:t>
            </a:r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1EB400-6C7D-3928-9A0B-1725190F9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318" y="1338469"/>
            <a:ext cx="5934830" cy="470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359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2C01502-B471-D03D-66EB-8F95E8FE51D9}"/>
                  </a:ext>
                </a:extLst>
              </p:cNvPr>
              <p:cNvSpPr txBox="1"/>
              <p:nvPr/>
            </p:nvSpPr>
            <p:spPr>
              <a:xfrm>
                <a:off x="2411896" y="2213113"/>
                <a:ext cx="735495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𝑇</m:t>
                      </m:r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l"/>
                <a:endParaRPr lang="en-US" dirty="0"/>
              </a:p>
              <a:p>
                <a:pPr algn="l"/>
                <a:endParaRPr lang="en-US" dirty="0"/>
              </a:p>
              <a:p>
                <a:pPr algn="l"/>
                <a:endParaRPr lang="en-US" dirty="0"/>
              </a:p>
              <a:p>
                <a:pPr algn="l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= Outcome at time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  <a:p>
                <a:pPr algn="l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= Binary variable for intervention at time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b="0" dirty="0"/>
              </a:p>
              <a:p>
                <a:pPr algn="l"/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2C01502-B471-D03D-66EB-8F95E8FE51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1896" y="2213113"/>
                <a:ext cx="7354956" cy="22467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itle 4" descr="Heading">
            <a:extLst>
              <a:ext uri="{FF2B5EF4-FFF2-40B4-BE49-F238E27FC236}">
                <a16:creationId xmlns:a16="http://schemas.microsoft.com/office/drawing/2014/main" id="{4A7F5624-CCBC-2409-6BCE-5AEBDE207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ITS Model for Change in Level and Slope</a:t>
            </a:r>
          </a:p>
        </p:txBody>
      </p:sp>
    </p:spTree>
    <p:extLst>
      <p:ext uri="{BB962C8B-B14F-4D97-AF65-F5344CB8AC3E}">
        <p14:creationId xmlns:p14="http://schemas.microsoft.com/office/powerpoint/2010/main" val="242822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F67A02-39B3-D97E-FAA1-8BD678337548}"/>
              </a:ext>
            </a:extLst>
          </p:cNvPr>
          <p:cNvSpPr/>
          <p:nvPr/>
        </p:nvSpPr>
        <p:spPr>
          <a:xfrm>
            <a:off x="7659757" y="2199861"/>
            <a:ext cx="1497495" cy="75537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2C01502-B471-D03D-66EB-8F95E8FE51D9}"/>
                  </a:ext>
                </a:extLst>
              </p:cNvPr>
              <p:cNvSpPr txBox="1"/>
              <p:nvPr/>
            </p:nvSpPr>
            <p:spPr>
              <a:xfrm>
                <a:off x="2411896" y="2213113"/>
                <a:ext cx="7354956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GB" sz="3200" b="0" i="1" smtClean="0">
                          <a:latin typeface="Cambria Math" panose="02040503050406030204" pitchFamily="18" charset="0"/>
                        </a:rPr>
                        <m:t>𝑇</m:t>
                      </m:r>
                      <m:sSub>
                        <m:sSubPr>
                          <m:ctrlPr>
                            <a:rPr lang="en-GB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GB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algn="l"/>
                <a:endParaRPr lang="en-US" dirty="0"/>
              </a:p>
              <a:p>
                <a:pPr algn="l"/>
                <a:endParaRPr lang="en-US" dirty="0"/>
              </a:p>
              <a:p>
                <a:pPr algn="l"/>
                <a:endParaRPr lang="en-US" dirty="0"/>
              </a:p>
              <a:p>
                <a:pPr algn="l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= Outcome at time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dirty="0"/>
              </a:p>
              <a:p>
                <a:pPr algn="l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/>
                  <a:t> = Binary variable for intervention at time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GB" b="0" dirty="0"/>
              </a:p>
              <a:p>
                <a:pPr algn="l"/>
                <a:endParaRPr 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2C01502-B471-D03D-66EB-8F95E8FE51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1896" y="2213113"/>
                <a:ext cx="7354956" cy="224676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itle 4" descr="Heading">
            <a:extLst>
              <a:ext uri="{FF2B5EF4-FFF2-40B4-BE49-F238E27FC236}">
                <a16:creationId xmlns:a16="http://schemas.microsoft.com/office/drawing/2014/main" id="{4A7F5624-CCBC-2409-6BCE-5AEBDE207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4" y="817585"/>
            <a:ext cx="10046208" cy="645455"/>
          </a:xfrm>
        </p:spPr>
        <p:txBody>
          <a:bodyPr/>
          <a:lstStyle/>
          <a:p>
            <a:r>
              <a:rPr lang="en-GB" sz="3200" dirty="0"/>
              <a:t>ITS Model for Change in Level and Slope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BED229-893C-99DE-FF88-CFCF646D7DF1}"/>
              </a:ext>
            </a:extLst>
          </p:cNvPr>
          <p:cNvSpPr txBox="1"/>
          <p:nvPr/>
        </p:nvSpPr>
        <p:spPr>
          <a:xfrm>
            <a:off x="7606747" y="3074504"/>
            <a:ext cx="18022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Given that the interaction will be zero when the intervention is zero, this term relates to the time since the intervention.</a:t>
            </a:r>
          </a:p>
        </p:txBody>
      </p:sp>
    </p:spTree>
    <p:extLst>
      <p:ext uri="{BB962C8B-B14F-4D97-AF65-F5344CB8AC3E}">
        <p14:creationId xmlns:p14="http://schemas.microsoft.com/office/powerpoint/2010/main" val="2830949455"/>
      </p:ext>
    </p:extLst>
  </p:cSld>
  <p:clrMapOvr>
    <a:masterClrMapping/>
  </p:clrMapOvr>
</p:sld>
</file>

<file path=ppt/theme/theme1.xml><?xml version="1.0" encoding="utf-8"?>
<a:theme xmlns:a="http://schemas.openxmlformats.org/drawingml/2006/main" name="UCL_Mid_Purple_Slide_Theme">
  <a:themeElements>
    <a:clrScheme name="UCL Mid Purple Theme">
      <a:dk1>
        <a:srgbClr val="000000"/>
      </a:dk1>
      <a:lt1>
        <a:srgbClr val="FFFFFF"/>
      </a:lt1>
      <a:dk2>
        <a:srgbClr val="500778"/>
      </a:dk2>
      <a:lt2>
        <a:srgbClr val="DCCDE4"/>
      </a:lt2>
      <a:accent1>
        <a:srgbClr val="AC145A"/>
      </a:accent1>
      <a:accent2>
        <a:srgbClr val="C6B0BC"/>
      </a:accent2>
      <a:accent3>
        <a:srgbClr val="0097A9"/>
      </a:accent3>
      <a:accent4>
        <a:srgbClr val="8F993E"/>
      </a:accent4>
      <a:accent5>
        <a:srgbClr val="EA7600"/>
      </a:accent5>
      <a:accent6>
        <a:srgbClr val="A4DBE8"/>
      </a:accent6>
      <a:hlink>
        <a:srgbClr val="0097A9"/>
      </a:hlink>
      <a:folHlink>
        <a:srgbClr val="0097A9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custClrLst>
    <a:custClr name="name of colour">
      <a:srgbClr val="000000"/>
    </a:custClr>
  </a:custClrLst>
  <a:extLst>
    <a:ext uri="{05A4C25C-085E-4340-85A3-A5531E510DB2}">
      <thm15:themeFamily xmlns:thm15="http://schemas.microsoft.com/office/thememl/2012/main" name="UCL_Slide_Master_Black.potx" id="{3034991F-2A20-46E2-8C7B-1FA72590779C}" vid="{EFEF51F0-3C92-44B8-A75F-6D4CA060389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UCL Mid Purple Slide Theme</Template>
  <TotalTime>4196</TotalTime>
  <Words>1370</Words>
  <Application>Microsoft Macintosh PowerPoint</Application>
  <PresentationFormat>Widescreen</PresentationFormat>
  <Paragraphs>338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Cambria Math</vt:lpstr>
      <vt:lpstr>UCL_Mid_Purple_Slide_Theme</vt:lpstr>
      <vt:lpstr>Interrupted Time Series Analysis</vt:lpstr>
      <vt:lpstr>What is an interrupted time series analysis?</vt:lpstr>
      <vt:lpstr>Methodological Considerations</vt:lpstr>
      <vt:lpstr>PowerPoint Presentation</vt:lpstr>
      <vt:lpstr>PowerPoint Presentation</vt:lpstr>
      <vt:lpstr>Linear Regression with Binary Variables</vt:lpstr>
      <vt:lpstr>Linear Regression with Binary Variables</vt:lpstr>
      <vt:lpstr>ITS Model for Change in Level and Slope</vt:lpstr>
      <vt:lpstr>ITS Model for Change in Level and Slope</vt:lpstr>
      <vt:lpstr>Options for Models</vt:lpstr>
      <vt:lpstr>Confounding</vt:lpstr>
      <vt:lpstr>Confounding</vt:lpstr>
      <vt:lpstr>PowerPoint Presentation</vt:lpstr>
      <vt:lpstr>PowerPoint Presentation</vt:lpstr>
      <vt:lpstr>PowerPoint Presentation</vt:lpstr>
      <vt:lpstr>PowerPoint Presentation</vt:lpstr>
      <vt:lpstr>Dealing with Seasonality and Autocorrelation</vt:lpstr>
      <vt:lpstr>PowerPoint Presentation</vt:lpstr>
      <vt:lpstr>PowerPoint Presentation</vt:lpstr>
      <vt:lpstr>Sensitivity Analyses</vt:lpstr>
      <vt:lpstr>References</vt:lpstr>
    </vt:vector>
  </TitlesOfParts>
  <Company>University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Petterson, Helen</dc:creator>
  <cp:lastModifiedBy>Bryant, Olivia Kate</cp:lastModifiedBy>
  <cp:revision>30</cp:revision>
  <dcterms:created xsi:type="dcterms:W3CDTF">2020-09-15T10:47:50Z</dcterms:created>
  <dcterms:modified xsi:type="dcterms:W3CDTF">2023-06-19T12:24:18Z</dcterms:modified>
</cp:coreProperties>
</file>

<file path=docProps/thumbnail.jpeg>
</file>